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672" r:id="rId2"/>
    <p:sldId id="1052" r:id="rId3"/>
    <p:sldId id="1053" r:id="rId4"/>
    <p:sldId id="1054" r:id="rId5"/>
    <p:sldId id="1056" r:id="rId6"/>
    <p:sldId id="1057" r:id="rId7"/>
    <p:sldId id="937" r:id="rId8"/>
    <p:sldId id="1089" r:id="rId9"/>
    <p:sldId id="1058" r:id="rId10"/>
    <p:sldId id="942" r:id="rId11"/>
    <p:sldId id="1060" r:id="rId12"/>
    <p:sldId id="1061" r:id="rId13"/>
    <p:sldId id="1066" r:id="rId14"/>
    <p:sldId id="1059" r:id="rId15"/>
    <p:sldId id="1062" r:id="rId16"/>
    <p:sldId id="1063" r:id="rId17"/>
    <p:sldId id="1064" r:id="rId18"/>
    <p:sldId id="1067" r:id="rId19"/>
    <p:sldId id="1088" r:id="rId20"/>
    <p:sldId id="1069" r:id="rId21"/>
    <p:sldId id="1079" r:id="rId22"/>
    <p:sldId id="1081" r:id="rId23"/>
    <p:sldId id="1082" r:id="rId24"/>
    <p:sldId id="1072" r:id="rId25"/>
    <p:sldId id="1073" r:id="rId26"/>
    <p:sldId id="1074" r:id="rId27"/>
    <p:sldId id="1075" r:id="rId28"/>
    <p:sldId id="1076" r:id="rId29"/>
    <p:sldId id="1077" r:id="rId30"/>
    <p:sldId id="1083" r:id="rId31"/>
    <p:sldId id="1087" r:id="rId32"/>
    <p:sldId id="1085" r:id="rId33"/>
    <p:sldId id="1086" r:id="rId34"/>
    <p:sldId id="1023" r:id="rId35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nata Cristina do Nascimento Antao" initials="RCdN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068" autoAdjust="0"/>
    <p:restoredTop sz="99856" autoAdjust="0"/>
  </p:normalViewPr>
  <p:slideViewPr>
    <p:cSldViewPr>
      <p:cViewPr>
        <p:scale>
          <a:sx n="100" d="100"/>
          <a:sy n="100" d="100"/>
        </p:scale>
        <p:origin x="456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20730-F80E-1F41-A81D-4C1B677FD75B}" type="doc">
      <dgm:prSet loTypeId="urn:microsoft.com/office/officeart/2005/8/layout/venn3" loCatId="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6C1ECCF4-3E7B-6D45-AB8B-68574908E064}">
      <dgm:prSet phldrT="[Text]"/>
      <dgm:spPr>
        <a:xfrm>
          <a:off x="932291" y="292267"/>
          <a:ext cx="1281343" cy="1281343"/>
        </a:xfrm>
        <a:gradFill rotWithShape="0">
          <a:gsLst>
            <a:gs pos="0">
              <a:srgbClr val="4BACC6">
                <a:shade val="80000"/>
                <a:alpha val="50000"/>
                <a:hueOff val="-8"/>
                <a:satOff val="1597"/>
                <a:lumOff val="1310"/>
                <a:alphaOff val="-75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8"/>
                <a:satOff val="1597"/>
                <a:lumOff val="1310"/>
                <a:alphaOff val="-75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8"/>
                <a:satOff val="1597"/>
                <a:lumOff val="1310"/>
                <a:alphaOff val="-75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Seleção e Celebração</a:t>
          </a:r>
        </a:p>
      </dgm:t>
    </dgm:pt>
    <dgm:pt modelId="{E67F1193-774B-0A4D-BA51-8673E1F2584C}" type="parTrans" cxnId="{9BED6B39-2C76-7140-967A-1C520A704A14}">
      <dgm:prSet/>
      <dgm:spPr/>
      <dgm:t>
        <a:bodyPr/>
        <a:lstStyle/>
        <a:p>
          <a:endParaRPr lang="en-US"/>
        </a:p>
      </dgm:t>
    </dgm:pt>
    <dgm:pt modelId="{BD854779-60AA-F047-8AD5-C50101932E59}" type="sibTrans" cxnId="{9BED6B39-2C76-7140-967A-1C520A704A14}">
      <dgm:prSet/>
      <dgm:spPr/>
      <dgm:t>
        <a:bodyPr/>
        <a:lstStyle/>
        <a:p>
          <a:endParaRPr lang="en-US"/>
        </a:p>
      </dgm:t>
    </dgm:pt>
    <dgm:pt modelId="{FD045570-FB34-4342-9639-98280A68FF0C}">
      <dgm:prSet phldrT="[Text]"/>
      <dgm:spPr>
        <a:xfrm>
          <a:off x="1796178" y="292267"/>
          <a:ext cx="1281343" cy="1281343"/>
        </a:xfrm>
        <a:gradFill rotWithShape="0">
          <a:gsLst>
            <a:gs pos="0">
              <a:srgbClr val="4BACC6">
                <a:shade val="80000"/>
                <a:alpha val="50000"/>
                <a:hueOff val="-16"/>
                <a:satOff val="3194"/>
                <a:lumOff val="2620"/>
                <a:alphaOff val="-150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16"/>
                <a:satOff val="3194"/>
                <a:lumOff val="2620"/>
                <a:alphaOff val="-150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16"/>
                <a:satOff val="3194"/>
                <a:lumOff val="2620"/>
                <a:alphaOff val="-15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Execução</a:t>
          </a:r>
        </a:p>
      </dgm:t>
    </dgm:pt>
    <dgm:pt modelId="{984C6188-C89D-5F4F-87D6-268410B6F42F}" type="parTrans" cxnId="{8A5801F4-18CA-C24E-B158-8783B0588440}">
      <dgm:prSet/>
      <dgm:spPr/>
      <dgm:t>
        <a:bodyPr/>
        <a:lstStyle/>
        <a:p>
          <a:endParaRPr lang="en-US"/>
        </a:p>
      </dgm:t>
    </dgm:pt>
    <dgm:pt modelId="{64594EC2-0444-BF4D-B2A8-6F3F11D74E7F}" type="sibTrans" cxnId="{8A5801F4-18CA-C24E-B158-8783B0588440}">
      <dgm:prSet/>
      <dgm:spPr/>
      <dgm:t>
        <a:bodyPr/>
        <a:lstStyle/>
        <a:p>
          <a:endParaRPr lang="en-US"/>
        </a:p>
      </dgm:t>
    </dgm:pt>
    <dgm:pt modelId="{74D02351-4D25-C248-B4C4-F9E42FF31072}">
      <dgm:prSet phldrT="[Text]"/>
      <dgm:spPr>
        <a:xfrm>
          <a:off x="2768051" y="292267"/>
          <a:ext cx="1281343" cy="1281343"/>
        </a:xfrm>
        <a:gradFill rotWithShape="0">
          <a:gsLst>
            <a:gs pos="0">
              <a:srgbClr val="4BACC6">
                <a:shade val="80000"/>
                <a:alpha val="50000"/>
                <a:hueOff val="-24"/>
                <a:satOff val="4792"/>
                <a:lumOff val="3930"/>
                <a:alphaOff val="-225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24"/>
                <a:satOff val="4792"/>
                <a:lumOff val="3930"/>
                <a:alphaOff val="-225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24"/>
                <a:satOff val="4792"/>
                <a:lumOff val="3930"/>
                <a:alphaOff val="-225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Monitoramento e Avaliação</a:t>
          </a:r>
        </a:p>
      </dgm:t>
    </dgm:pt>
    <dgm:pt modelId="{575A32C6-B836-114B-B0D2-ED84CA604C47}" type="parTrans" cxnId="{76D1F279-9996-5748-8A23-9F9BB907B4D3}">
      <dgm:prSet/>
      <dgm:spPr/>
      <dgm:t>
        <a:bodyPr/>
        <a:lstStyle/>
        <a:p>
          <a:endParaRPr lang="en-US"/>
        </a:p>
      </dgm:t>
    </dgm:pt>
    <dgm:pt modelId="{A488C4A4-2D0B-F44A-9B96-A8665B7B1B63}" type="sibTrans" cxnId="{76D1F279-9996-5748-8A23-9F9BB907B4D3}">
      <dgm:prSet/>
      <dgm:spPr/>
      <dgm:t>
        <a:bodyPr/>
        <a:lstStyle/>
        <a:p>
          <a:endParaRPr lang="en-US"/>
        </a:p>
      </dgm:t>
    </dgm:pt>
    <dgm:pt modelId="{C127EAC4-567D-784A-B675-59C533C7340D}">
      <dgm:prSet phldrT="[Text]"/>
      <dgm:spPr>
        <a:xfrm>
          <a:off x="3631933" y="292267"/>
          <a:ext cx="1281343" cy="1281343"/>
        </a:xfrm>
        <a:gradFill rotWithShape="0">
          <a:gsLst>
            <a:gs pos="0">
              <a:srgbClr val="4BACC6">
                <a:shade val="80000"/>
                <a:alpha val="50000"/>
                <a:hueOff val="-32"/>
                <a:satOff val="6389"/>
                <a:lumOff val="5240"/>
                <a:alphaOff val="-300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32"/>
                <a:satOff val="6389"/>
                <a:lumOff val="5240"/>
                <a:alphaOff val="-300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32"/>
                <a:satOff val="6389"/>
                <a:lumOff val="524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Prestação de Contas</a:t>
          </a:r>
        </a:p>
      </dgm:t>
    </dgm:pt>
    <dgm:pt modelId="{F1BFF133-6A5E-E441-ADAF-4BFDF871D623}" type="parTrans" cxnId="{4D7B15A2-3BBA-7840-A116-83E68B666308}">
      <dgm:prSet/>
      <dgm:spPr/>
      <dgm:t>
        <a:bodyPr/>
        <a:lstStyle/>
        <a:p>
          <a:endParaRPr lang="en-US"/>
        </a:p>
      </dgm:t>
    </dgm:pt>
    <dgm:pt modelId="{D0345E4E-C182-774A-B0CF-D616737937A4}" type="sibTrans" cxnId="{4D7B15A2-3BBA-7840-A116-83E68B666308}">
      <dgm:prSet/>
      <dgm:spPr/>
      <dgm:t>
        <a:bodyPr/>
        <a:lstStyle/>
        <a:p>
          <a:endParaRPr lang="en-US"/>
        </a:p>
      </dgm:t>
    </dgm:pt>
    <dgm:pt modelId="{0EB9E272-D532-0A46-A9D9-FCAF90DBBB60}">
      <dgm:prSet phldrT="[Text]"/>
      <dgm:spPr>
        <a:xfrm>
          <a:off x="0" y="292267"/>
          <a:ext cx="1281343" cy="1281343"/>
        </a:xfrm>
        <a:gradFill rotWithShape="0">
          <a:gsLst>
            <a:gs pos="0">
              <a:srgbClr val="4BACC6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gm:spPr>
      <dgm:t>
        <a:bodyPr/>
        <a:lstStyle/>
        <a:p>
          <a:r>
            <a:rPr lang="en-US" b="1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Planejamento e Gestão Administrativa</a:t>
          </a:r>
        </a:p>
      </dgm:t>
    </dgm:pt>
    <dgm:pt modelId="{D45F25DE-7B99-3749-998B-CAC61BB00D5A}" type="parTrans" cxnId="{9EAF9D76-CD38-8442-8684-AF6DDAE2EB77}">
      <dgm:prSet/>
      <dgm:spPr/>
      <dgm:t>
        <a:bodyPr/>
        <a:lstStyle/>
        <a:p>
          <a:endParaRPr lang="en-US"/>
        </a:p>
      </dgm:t>
    </dgm:pt>
    <dgm:pt modelId="{CDACBBEF-D585-BF41-99FB-7E46EC2491C7}" type="sibTrans" cxnId="{9EAF9D76-CD38-8442-8684-AF6DDAE2EB77}">
      <dgm:prSet/>
      <dgm:spPr/>
      <dgm:t>
        <a:bodyPr/>
        <a:lstStyle/>
        <a:p>
          <a:endParaRPr lang="en-US"/>
        </a:p>
      </dgm:t>
    </dgm:pt>
    <dgm:pt modelId="{B3B96BEF-B9BA-3648-8E3A-595DD321A622}" type="pres">
      <dgm:prSet presAssocID="{27D20730-F80E-1F41-A81D-4C1B677FD7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943F8B-CBD5-3142-AD13-115AAA279F93}" type="pres">
      <dgm:prSet presAssocID="{0EB9E272-D532-0A46-A9D9-FCAF90DBBB60}" presName="Name5" presStyleLbl="vennNode1" presStyleIdx="0" presStyleCnt="5" custLinFactNeighborX="-364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448EE39-5302-E14D-84F0-8438098C8D6B}" type="pres">
      <dgm:prSet presAssocID="{CDACBBEF-D585-BF41-99FB-7E46EC2491C7}" presName="space" presStyleCnt="0"/>
      <dgm:spPr/>
    </dgm:pt>
    <dgm:pt modelId="{073E503A-2B27-2A42-A9F3-2A69F3EF058D}" type="pres">
      <dgm:prSet presAssocID="{6C1ECCF4-3E7B-6D45-AB8B-68574908E064}" presName="Name5" presStyleLbl="vennNode1" presStyleIdx="1" presStyleCnt="5" custLinFactNeighborX="-3646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341CF4B-383E-3A4B-A405-415193CEC0AA}" type="pres">
      <dgm:prSet presAssocID="{BD854779-60AA-F047-8AD5-C50101932E59}" presName="space" presStyleCnt="0"/>
      <dgm:spPr/>
    </dgm:pt>
    <dgm:pt modelId="{104CB40E-050B-7649-8442-32CEABEF9E6A}" type="pres">
      <dgm:prSet presAssocID="{FD045570-FB34-4342-9639-98280A68FF0C}" presName="Name5" presStyleLbl="vennNode1" presStyleIdx="2" presStyleCnt="5" custLinFactNeighborX="-9936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E5285CF3-CF66-3746-810A-3061EB1255AB}" type="pres">
      <dgm:prSet presAssocID="{64594EC2-0444-BF4D-B2A8-6F3F11D74E7F}" presName="space" presStyleCnt="0"/>
      <dgm:spPr/>
    </dgm:pt>
    <dgm:pt modelId="{4F769262-0408-5F4C-9ED3-74EA6CAE2690}" type="pres">
      <dgm:prSet presAssocID="{74D02351-4D25-C248-B4C4-F9E42FF31072}" presName="Name5" presStyleLbl="vennNode1" presStyleIdx="3" presStyleCnt="5" custLinFactX="-1740" custLinFactNeighborX="-100000" custLinFactNeighborY="11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1965C1B-430E-D648-93B1-B7D7B7C28AB6}" type="pres">
      <dgm:prSet presAssocID="{A488C4A4-2D0B-F44A-9B96-A8665B7B1B63}" presName="space" presStyleCnt="0"/>
      <dgm:spPr/>
    </dgm:pt>
    <dgm:pt modelId="{4F4C714A-0E74-4F44-8B17-0EC4F40BD84D}" type="pres">
      <dgm:prSet presAssocID="{C127EAC4-567D-784A-B675-59C533C7340D}" presName="Name5" presStyleLbl="vennNode1" presStyleIdx="4" presStyleCnt="5" custLinFactX="-16604" custLinFactNeighborX="-100000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E41839DB-211F-4BF5-98C8-4CAD09BD06B8}" type="presOf" srcId="{FD045570-FB34-4342-9639-98280A68FF0C}" destId="{104CB40E-050B-7649-8442-32CEABEF9E6A}" srcOrd="0" destOrd="0" presId="urn:microsoft.com/office/officeart/2005/8/layout/venn3"/>
    <dgm:cxn modelId="{76D1F279-9996-5748-8A23-9F9BB907B4D3}" srcId="{27D20730-F80E-1F41-A81D-4C1B677FD75B}" destId="{74D02351-4D25-C248-B4C4-F9E42FF31072}" srcOrd="3" destOrd="0" parTransId="{575A32C6-B836-114B-B0D2-ED84CA604C47}" sibTransId="{A488C4A4-2D0B-F44A-9B96-A8665B7B1B63}"/>
    <dgm:cxn modelId="{9BED6B39-2C76-7140-967A-1C520A704A14}" srcId="{27D20730-F80E-1F41-A81D-4C1B677FD75B}" destId="{6C1ECCF4-3E7B-6D45-AB8B-68574908E064}" srcOrd="1" destOrd="0" parTransId="{E67F1193-774B-0A4D-BA51-8673E1F2584C}" sibTransId="{BD854779-60AA-F047-8AD5-C50101932E59}"/>
    <dgm:cxn modelId="{8A5801F4-18CA-C24E-B158-8783B0588440}" srcId="{27D20730-F80E-1F41-A81D-4C1B677FD75B}" destId="{FD045570-FB34-4342-9639-98280A68FF0C}" srcOrd="2" destOrd="0" parTransId="{984C6188-C89D-5F4F-87D6-268410B6F42F}" sibTransId="{64594EC2-0444-BF4D-B2A8-6F3F11D74E7F}"/>
    <dgm:cxn modelId="{D54E6F06-486F-4E30-B909-DF3454BF71B7}" type="presOf" srcId="{0EB9E272-D532-0A46-A9D9-FCAF90DBBB60}" destId="{39943F8B-CBD5-3142-AD13-115AAA279F93}" srcOrd="0" destOrd="0" presId="urn:microsoft.com/office/officeart/2005/8/layout/venn3"/>
    <dgm:cxn modelId="{4D7B15A2-3BBA-7840-A116-83E68B666308}" srcId="{27D20730-F80E-1F41-A81D-4C1B677FD75B}" destId="{C127EAC4-567D-784A-B675-59C533C7340D}" srcOrd="4" destOrd="0" parTransId="{F1BFF133-6A5E-E441-ADAF-4BFDF871D623}" sibTransId="{D0345E4E-C182-774A-B0CF-D616737937A4}"/>
    <dgm:cxn modelId="{9EAF9D76-CD38-8442-8684-AF6DDAE2EB77}" srcId="{27D20730-F80E-1F41-A81D-4C1B677FD75B}" destId="{0EB9E272-D532-0A46-A9D9-FCAF90DBBB60}" srcOrd="0" destOrd="0" parTransId="{D45F25DE-7B99-3749-998B-CAC61BB00D5A}" sibTransId="{CDACBBEF-D585-BF41-99FB-7E46EC2491C7}"/>
    <dgm:cxn modelId="{B19E8AB7-625A-4D7A-89E7-1282CDF2A698}" type="presOf" srcId="{74D02351-4D25-C248-B4C4-F9E42FF31072}" destId="{4F769262-0408-5F4C-9ED3-74EA6CAE2690}" srcOrd="0" destOrd="0" presId="urn:microsoft.com/office/officeart/2005/8/layout/venn3"/>
    <dgm:cxn modelId="{28AD5617-B904-4713-8BD0-DB1339828B70}" type="presOf" srcId="{C127EAC4-567D-784A-B675-59C533C7340D}" destId="{4F4C714A-0E74-4F44-8B17-0EC4F40BD84D}" srcOrd="0" destOrd="0" presId="urn:microsoft.com/office/officeart/2005/8/layout/venn3"/>
    <dgm:cxn modelId="{B4DC4989-1921-41C3-AC18-4657C4B683C1}" type="presOf" srcId="{27D20730-F80E-1F41-A81D-4C1B677FD75B}" destId="{B3B96BEF-B9BA-3648-8E3A-595DD321A622}" srcOrd="0" destOrd="0" presId="urn:microsoft.com/office/officeart/2005/8/layout/venn3"/>
    <dgm:cxn modelId="{1EB95534-00FC-4F53-B14A-94AEB34A9F61}" type="presOf" srcId="{6C1ECCF4-3E7B-6D45-AB8B-68574908E064}" destId="{073E503A-2B27-2A42-A9F3-2A69F3EF058D}" srcOrd="0" destOrd="0" presId="urn:microsoft.com/office/officeart/2005/8/layout/venn3"/>
    <dgm:cxn modelId="{B4647A08-D6A0-422D-A8D5-071D872415AA}" type="presParOf" srcId="{B3B96BEF-B9BA-3648-8E3A-595DD321A622}" destId="{39943F8B-CBD5-3142-AD13-115AAA279F93}" srcOrd="0" destOrd="0" presId="urn:microsoft.com/office/officeart/2005/8/layout/venn3"/>
    <dgm:cxn modelId="{6918AA71-3B38-4B86-AB2A-A775C0C2E898}" type="presParOf" srcId="{B3B96BEF-B9BA-3648-8E3A-595DD321A622}" destId="{B448EE39-5302-E14D-84F0-8438098C8D6B}" srcOrd="1" destOrd="0" presId="urn:microsoft.com/office/officeart/2005/8/layout/venn3"/>
    <dgm:cxn modelId="{F5FCE222-772B-43DB-B3E5-A243F4E7AD76}" type="presParOf" srcId="{B3B96BEF-B9BA-3648-8E3A-595DD321A622}" destId="{073E503A-2B27-2A42-A9F3-2A69F3EF058D}" srcOrd="2" destOrd="0" presId="urn:microsoft.com/office/officeart/2005/8/layout/venn3"/>
    <dgm:cxn modelId="{8B98F5C3-4B1B-4296-B6D0-2D0E3255434B}" type="presParOf" srcId="{B3B96BEF-B9BA-3648-8E3A-595DD321A622}" destId="{2341CF4B-383E-3A4B-A405-415193CEC0AA}" srcOrd="3" destOrd="0" presId="urn:microsoft.com/office/officeart/2005/8/layout/venn3"/>
    <dgm:cxn modelId="{37C44CDA-E82D-4EF0-B977-CA1A8D2956D9}" type="presParOf" srcId="{B3B96BEF-B9BA-3648-8E3A-595DD321A622}" destId="{104CB40E-050B-7649-8442-32CEABEF9E6A}" srcOrd="4" destOrd="0" presId="urn:microsoft.com/office/officeart/2005/8/layout/venn3"/>
    <dgm:cxn modelId="{20263BE1-4DCB-451C-9FB5-0046C2C4DC71}" type="presParOf" srcId="{B3B96BEF-B9BA-3648-8E3A-595DD321A622}" destId="{E5285CF3-CF66-3746-810A-3061EB1255AB}" srcOrd="5" destOrd="0" presId="urn:microsoft.com/office/officeart/2005/8/layout/venn3"/>
    <dgm:cxn modelId="{839576C4-B253-496F-91A2-DCBF74846E32}" type="presParOf" srcId="{B3B96BEF-B9BA-3648-8E3A-595DD321A622}" destId="{4F769262-0408-5F4C-9ED3-74EA6CAE2690}" srcOrd="6" destOrd="0" presId="urn:microsoft.com/office/officeart/2005/8/layout/venn3"/>
    <dgm:cxn modelId="{68223D17-4868-4614-8792-CBEB2A5EBFC6}" type="presParOf" srcId="{B3B96BEF-B9BA-3648-8E3A-595DD321A622}" destId="{81965C1B-430E-D648-93B1-B7D7B7C28AB6}" srcOrd="7" destOrd="0" presId="urn:microsoft.com/office/officeart/2005/8/layout/venn3"/>
    <dgm:cxn modelId="{EF08D654-3245-4294-B4E3-A98F605F248D}" type="presParOf" srcId="{B3B96BEF-B9BA-3648-8E3A-595DD321A622}" destId="{4F4C714A-0E74-4F44-8B17-0EC4F40BD84D}" srcOrd="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943F8B-CBD5-3142-AD13-115AAA279F93}">
      <dsp:nvSpPr>
        <dsp:cNvPr id="0" name=""/>
        <dsp:cNvSpPr/>
      </dsp:nvSpPr>
      <dsp:spPr>
        <a:xfrm>
          <a:off x="0" y="1383675"/>
          <a:ext cx="2158900" cy="2158900"/>
        </a:xfrm>
        <a:prstGeom prst="ellipse">
          <a:avLst/>
        </a:prstGeom>
        <a:gradFill rotWithShape="0">
          <a:gsLst>
            <a:gs pos="0">
              <a:srgbClr val="4BACC6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811" tIns="19050" rIns="11881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Planejamento e Gestão Administrativa</a:t>
          </a:r>
        </a:p>
      </dsp:txBody>
      <dsp:txXfrm>
        <a:off x="316164" y="1699839"/>
        <a:ext cx="1526572" cy="1526572"/>
      </dsp:txXfrm>
    </dsp:sp>
    <dsp:sp modelId="{073E503A-2B27-2A42-A9F3-2A69F3EF058D}">
      <dsp:nvSpPr>
        <dsp:cNvPr id="0" name=""/>
        <dsp:cNvSpPr/>
      </dsp:nvSpPr>
      <dsp:spPr>
        <a:xfrm>
          <a:off x="1570791" y="1383675"/>
          <a:ext cx="2158900" cy="2158900"/>
        </a:xfrm>
        <a:prstGeom prst="ellipse">
          <a:avLst/>
        </a:prstGeom>
        <a:gradFill rotWithShape="0">
          <a:gsLst>
            <a:gs pos="0">
              <a:srgbClr val="4BACC6">
                <a:shade val="80000"/>
                <a:alpha val="50000"/>
                <a:hueOff val="-8"/>
                <a:satOff val="1597"/>
                <a:lumOff val="1310"/>
                <a:alphaOff val="-75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8"/>
                <a:satOff val="1597"/>
                <a:lumOff val="1310"/>
                <a:alphaOff val="-75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8"/>
                <a:satOff val="1597"/>
                <a:lumOff val="1310"/>
                <a:alphaOff val="-75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811" tIns="19050" rIns="11881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Seleção e Celebração</a:t>
          </a:r>
        </a:p>
      </dsp:txBody>
      <dsp:txXfrm>
        <a:off x="1886955" y="1699839"/>
        <a:ext cx="1526572" cy="1526572"/>
      </dsp:txXfrm>
    </dsp:sp>
    <dsp:sp modelId="{104CB40E-050B-7649-8442-32CEABEF9E6A}">
      <dsp:nvSpPr>
        <dsp:cNvPr id="0" name=""/>
        <dsp:cNvSpPr/>
      </dsp:nvSpPr>
      <dsp:spPr>
        <a:xfrm>
          <a:off x="3026331" y="1383675"/>
          <a:ext cx="2158900" cy="2158900"/>
        </a:xfrm>
        <a:prstGeom prst="ellipse">
          <a:avLst/>
        </a:prstGeom>
        <a:gradFill rotWithShape="0">
          <a:gsLst>
            <a:gs pos="0">
              <a:srgbClr val="4BACC6">
                <a:shade val="80000"/>
                <a:alpha val="50000"/>
                <a:hueOff val="-16"/>
                <a:satOff val="3194"/>
                <a:lumOff val="2620"/>
                <a:alphaOff val="-150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16"/>
                <a:satOff val="3194"/>
                <a:lumOff val="2620"/>
                <a:alphaOff val="-150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16"/>
                <a:satOff val="3194"/>
                <a:lumOff val="2620"/>
                <a:alphaOff val="-15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811" tIns="19050" rIns="11881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Execução</a:t>
          </a:r>
        </a:p>
      </dsp:txBody>
      <dsp:txXfrm>
        <a:off x="3342495" y="1699839"/>
        <a:ext cx="1526572" cy="1526572"/>
      </dsp:txXfrm>
    </dsp:sp>
    <dsp:sp modelId="{4F769262-0408-5F4C-9ED3-74EA6CAE2690}">
      <dsp:nvSpPr>
        <dsp:cNvPr id="0" name=""/>
        <dsp:cNvSpPr/>
      </dsp:nvSpPr>
      <dsp:spPr>
        <a:xfrm>
          <a:off x="4713123" y="1408330"/>
          <a:ext cx="2158900" cy="2158900"/>
        </a:xfrm>
        <a:prstGeom prst="ellipse">
          <a:avLst/>
        </a:prstGeom>
        <a:gradFill rotWithShape="0">
          <a:gsLst>
            <a:gs pos="0">
              <a:srgbClr val="4BACC6">
                <a:shade val="80000"/>
                <a:alpha val="50000"/>
                <a:hueOff val="-24"/>
                <a:satOff val="4792"/>
                <a:lumOff val="3930"/>
                <a:alphaOff val="-225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24"/>
                <a:satOff val="4792"/>
                <a:lumOff val="3930"/>
                <a:alphaOff val="-225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24"/>
                <a:satOff val="4792"/>
                <a:lumOff val="3930"/>
                <a:alphaOff val="-225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811" tIns="19050" rIns="11881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Monitoramento e Avaliação</a:t>
          </a:r>
        </a:p>
      </dsp:txBody>
      <dsp:txXfrm>
        <a:off x="5029287" y="1724494"/>
        <a:ext cx="1526572" cy="1526572"/>
      </dsp:txXfrm>
    </dsp:sp>
    <dsp:sp modelId="{4F4C714A-0E74-4F44-8B17-0EC4F40BD84D}">
      <dsp:nvSpPr>
        <dsp:cNvPr id="0" name=""/>
        <dsp:cNvSpPr/>
      </dsp:nvSpPr>
      <dsp:spPr>
        <a:xfrm>
          <a:off x="6119344" y="1383675"/>
          <a:ext cx="2158900" cy="2158900"/>
        </a:xfrm>
        <a:prstGeom prst="ellipse">
          <a:avLst/>
        </a:prstGeom>
        <a:gradFill rotWithShape="0">
          <a:gsLst>
            <a:gs pos="0">
              <a:srgbClr val="4BACC6">
                <a:shade val="80000"/>
                <a:alpha val="50000"/>
                <a:hueOff val="-32"/>
                <a:satOff val="6389"/>
                <a:lumOff val="5240"/>
                <a:alphaOff val="-30000"/>
                <a:shade val="51000"/>
                <a:satMod val="130000"/>
              </a:srgbClr>
            </a:gs>
            <a:gs pos="80000">
              <a:srgbClr val="4BACC6">
                <a:shade val="80000"/>
                <a:alpha val="50000"/>
                <a:hueOff val="-32"/>
                <a:satOff val="6389"/>
                <a:lumOff val="5240"/>
                <a:alphaOff val="-30000"/>
                <a:shade val="93000"/>
                <a:satMod val="130000"/>
              </a:srgbClr>
            </a:gs>
            <a:gs pos="100000">
              <a:srgbClr val="4BACC6">
                <a:shade val="80000"/>
                <a:alpha val="50000"/>
                <a:hueOff val="-32"/>
                <a:satOff val="6389"/>
                <a:lumOff val="5240"/>
                <a:alphaOff val="-3000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8811" tIns="19050" rIns="118811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Prestação de Contas</a:t>
          </a:r>
        </a:p>
      </dsp:txBody>
      <dsp:txXfrm>
        <a:off x="6435508" y="1699839"/>
        <a:ext cx="1526572" cy="1526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6CA65-494B-44A2-AB03-2C8641E130A7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C0660-971E-4AB8-9E54-DDA2EFDB638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767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757482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7801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7801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16027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7801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1602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6589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165897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8417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40961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1257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16027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1257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1445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4144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4096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940961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98743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265713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8313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24728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731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F777E-D2EA-4184-9263-DA6A3FA26E2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263015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7319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6548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1484528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86548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36160277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6806B4-AFB4-4E79-8AB3-99C014304B5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dirty="0" smtClean="0"/>
          </a:p>
        </p:txBody>
      </p:sp>
    </p:spTree>
    <p:extLst>
      <p:ext uri="{BB962C8B-B14F-4D97-AF65-F5344CB8AC3E}">
        <p14:creationId xmlns="" xmlns:p14="http://schemas.microsoft.com/office/powerpoint/2010/main" val="288446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713431"/>
            <a:ext cx="5438140" cy="446871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7312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C0660-971E-4AB8-9E54-DDA2EFDB6382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780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48686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9671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4425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52052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988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0952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78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11837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030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463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02692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E4584-A1CF-415D-9EE5-C7ABF3921B24}" type="datetimeFigureOut">
              <a:rPr lang="pt-BR" smtClean="0"/>
              <a:pPr/>
              <a:t>27/10/2016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444B-7093-4F4C-90FB-3872DF27537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9217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to 13"/>
          <p:cNvCxnSpPr/>
          <p:nvPr/>
        </p:nvCxnSpPr>
        <p:spPr>
          <a:xfrm>
            <a:off x="-252536" y="198884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763019" cy="4322264"/>
          </a:xfrm>
          <a:prstGeom prst="rect">
            <a:avLst/>
          </a:prstGeom>
        </p:spPr>
      </p:pic>
      <p:pic>
        <p:nvPicPr>
          <p:cNvPr id="5" name="Imagem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2123728" y="4111317"/>
            <a:ext cx="6912644" cy="223463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7799961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539552" y="2581642"/>
            <a:ext cx="8136954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 smtClean="0">
                <a:solidFill>
                  <a:schemeClr val="tx2"/>
                </a:solidFill>
              </a:rPr>
              <a:t>		    Critérios para enquadramento</a:t>
            </a:r>
            <a:endParaRPr lang="pt-BR" sz="2000" b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pt-BR" sz="2000" b="1" dirty="0">
              <a:solidFill>
                <a:srgbClr val="000000"/>
              </a:solidFill>
              <a:cs typeface="Arial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chemeClr val="tx2"/>
                </a:solidFill>
              </a:rPr>
              <a:t>1) </a:t>
            </a:r>
            <a:r>
              <a:rPr lang="pt-BR" sz="2000" b="1" dirty="0" smtClean="0">
                <a:solidFill>
                  <a:schemeClr val="tx2"/>
                </a:solidFill>
              </a:rPr>
              <a:t>privadas:</a:t>
            </a:r>
            <a:r>
              <a:rPr lang="pt-BR" sz="2000" b="1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não integrantes do aparelho do Estado;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r>
              <a:rPr lang="pt-BR" sz="2000" b="1" dirty="0">
                <a:solidFill>
                  <a:schemeClr val="tx2"/>
                </a:solidFill>
              </a:rPr>
              <a:t>2) sem fins </a:t>
            </a:r>
            <a:r>
              <a:rPr lang="pt-BR" sz="2000" b="1" dirty="0" smtClean="0">
                <a:solidFill>
                  <a:schemeClr val="tx2"/>
                </a:solidFill>
              </a:rPr>
              <a:t>lucrativos: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organizações que não distribuem eventuais excedentes entre os proprietários ou diretores e que não possuem como razão primeira da existência a geração de lucros - podem até gerá-los desde que aplicados nas atividades fins;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chemeClr val="tx2"/>
                </a:solidFill>
              </a:rPr>
              <a:t>3) </a:t>
            </a:r>
            <a:r>
              <a:rPr lang="pt-BR" sz="2000" b="1" dirty="0" smtClean="0">
                <a:solidFill>
                  <a:schemeClr val="tx2"/>
                </a:solidFill>
              </a:rPr>
              <a:t>Formalmente constituídas: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legalmente constituídas;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chemeClr val="tx2"/>
                </a:solidFill>
              </a:rPr>
              <a:t>4) </a:t>
            </a:r>
            <a:r>
              <a:rPr lang="pt-BR" sz="2000" b="1" dirty="0" smtClean="0">
                <a:solidFill>
                  <a:schemeClr val="tx2"/>
                </a:solidFill>
              </a:rPr>
              <a:t>Gestão Própria: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capazes de gerenciar suas próprias atividades; 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pt-BR" sz="2000" b="1" dirty="0">
                <a:solidFill>
                  <a:schemeClr val="tx2"/>
                </a:solidFill>
              </a:rPr>
              <a:t>5) </a:t>
            </a:r>
            <a:r>
              <a:rPr lang="pt-BR" sz="2000" b="1" dirty="0" smtClean="0">
                <a:solidFill>
                  <a:schemeClr val="tx2"/>
                </a:solidFill>
              </a:rPr>
              <a:t>voluntárias:</a:t>
            </a:r>
            <a:r>
              <a:rPr lang="pt-BR" sz="2000" dirty="0" smtClean="0">
                <a:solidFill>
                  <a:srgbClr val="000000"/>
                </a:solidFill>
              </a:rPr>
              <a:t> </a:t>
            </a:r>
            <a:r>
              <a:rPr lang="pt-BR" sz="2000" dirty="0">
                <a:solidFill>
                  <a:srgbClr val="000000"/>
                </a:solidFill>
              </a:rPr>
              <a:t>podem ser constituídas livremente por qualquer grupo de pessoas que decidem sobre suas atividades</a:t>
            </a:r>
            <a:r>
              <a:rPr lang="pt-BR" sz="2000" dirty="0" smtClean="0">
                <a:solidFill>
                  <a:srgbClr val="000000"/>
                </a:solidFill>
              </a:rPr>
              <a:t>. Contam também com trabalho voluntário</a:t>
            </a:r>
            <a:endParaRPr lang="pt-BR" sz="2000" dirty="0">
              <a:solidFill>
                <a:srgbClr val="000000"/>
              </a:solidFill>
            </a:endParaRP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28184" y="60806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AutoShape 10"/>
          <p:cNvSpPr>
            <a:spLocks noChangeArrowheads="1"/>
          </p:cNvSpPr>
          <p:nvPr/>
        </p:nvSpPr>
        <p:spPr bwMode="auto">
          <a:xfrm rot="5400000">
            <a:off x="917401" y="962919"/>
            <a:ext cx="863600" cy="611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979712" y="764704"/>
            <a:ext cx="32403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 smtClean="0">
                <a:solidFill>
                  <a:schemeClr val="tx2"/>
                </a:solidFill>
              </a:rPr>
              <a:t>Estado?</a:t>
            </a:r>
          </a:p>
          <a:p>
            <a:r>
              <a:rPr lang="pt-BR" sz="2500" b="1" dirty="0" smtClean="0">
                <a:solidFill>
                  <a:schemeClr val="tx2"/>
                </a:solidFill>
              </a:rPr>
              <a:t>Empresa Privada?</a:t>
            </a:r>
          </a:p>
          <a:p>
            <a:r>
              <a:rPr lang="pt-BR" sz="2500" b="1" dirty="0" smtClean="0">
                <a:solidFill>
                  <a:schemeClr val="tx2"/>
                </a:solidFill>
              </a:rPr>
              <a:t>Terceiro Setor?</a:t>
            </a:r>
            <a:endParaRPr lang="pt-BR" sz="25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14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219812" y="4275108"/>
            <a:ext cx="2186125" cy="118112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Cooperativas  sociais e de interesse público</a:t>
            </a:r>
          </a:p>
        </p:txBody>
      </p:sp>
      <p:cxnSp>
        <p:nvCxnSpPr>
          <p:cNvPr id="24" name="Conector reto 13"/>
          <p:cNvCxnSpPr/>
          <p:nvPr/>
        </p:nvCxnSpPr>
        <p:spPr>
          <a:xfrm>
            <a:off x="186054" y="502511"/>
            <a:ext cx="8894744" cy="3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457671" y="1748141"/>
            <a:ext cx="5434800" cy="6232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União de pessoas que se organizam para fins não econômicos (artigo 53 a 61 do Código Civil).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210626" y="815718"/>
            <a:ext cx="2195310" cy="86286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Quem são as </a:t>
            </a:r>
            <a:r>
              <a:rPr lang="pt-BR" sz="2200" b="1" dirty="0" err="1">
                <a:solidFill>
                  <a:schemeClr val="bg1"/>
                </a:solidFill>
                <a:cs typeface="Arial" pitchFamily="34" charset="0"/>
              </a:rPr>
              <a:t>OSCs</a:t>
            </a:r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465995" y="819780"/>
            <a:ext cx="5417852" cy="8289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Associações, fundações, organizações religiosas e as sociedades cooperativas que atuam com vulnerabilidade social, cooperativas sociais </a:t>
            </a:r>
            <a:r>
              <a:rPr lang="pt-BR" sz="1500" dirty="0"/>
              <a:t>de combate à pobreza e geração de trabalho e renda.</a:t>
            </a:r>
            <a:r>
              <a:rPr lang="pt-BR" sz="1500" dirty="0">
                <a:ea typeface="Times New Roman"/>
              </a:rPr>
              <a:t> </a:t>
            </a:r>
          </a:p>
        </p:txBody>
      </p:sp>
      <p:sp>
        <p:nvSpPr>
          <p:cNvPr id="25" name="CaixaDeTexto 1"/>
          <p:cNvSpPr txBox="1"/>
          <p:nvPr/>
        </p:nvSpPr>
        <p:spPr>
          <a:xfrm>
            <a:off x="714272" y="92780"/>
            <a:ext cx="320126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tx2"/>
                </a:solidFill>
              </a:rPr>
              <a:t>A quem a lei se aplica?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86054" y="849071"/>
            <a:ext cx="497514" cy="4607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Organizações da sociedade civil</a:t>
            </a:r>
          </a:p>
        </p:txBody>
      </p:sp>
      <p:sp>
        <p:nvSpPr>
          <p:cNvPr id="45" name="Retângulo 44"/>
          <p:cNvSpPr>
            <a:spLocks noChangeArrowheads="1"/>
          </p:cNvSpPr>
          <p:nvPr/>
        </p:nvSpPr>
        <p:spPr bwMode="auto">
          <a:xfrm>
            <a:off x="1226518" y="1724671"/>
            <a:ext cx="2179419" cy="64671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Associações</a:t>
            </a:r>
          </a:p>
        </p:txBody>
      </p:sp>
      <p:sp>
        <p:nvSpPr>
          <p:cNvPr id="46" name="Retângulo 45"/>
          <p:cNvSpPr>
            <a:spLocks noChangeArrowheads="1"/>
          </p:cNvSpPr>
          <p:nvPr/>
        </p:nvSpPr>
        <p:spPr bwMode="auto">
          <a:xfrm>
            <a:off x="1226519" y="2400768"/>
            <a:ext cx="2179419" cy="88870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Fundações</a:t>
            </a:r>
          </a:p>
        </p:txBody>
      </p:sp>
      <p:sp>
        <p:nvSpPr>
          <p:cNvPr id="47" name="Retângulo 46"/>
          <p:cNvSpPr>
            <a:spLocks noChangeArrowheads="1"/>
          </p:cNvSpPr>
          <p:nvPr/>
        </p:nvSpPr>
        <p:spPr bwMode="auto">
          <a:xfrm>
            <a:off x="1226518" y="3332487"/>
            <a:ext cx="2179419" cy="91116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Organizações religiosas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468646" y="2460289"/>
            <a:ext cx="5434800" cy="820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Dotação especial de bens livres e patrimônio para fins de assistência social, cultura, educação, saúde, </a:t>
            </a:r>
            <a:r>
              <a:rPr lang="pt-BR" sz="1500" dirty="0" err="1">
                <a:ea typeface="Times New Roman"/>
              </a:rPr>
              <a:t>etc</a:t>
            </a:r>
            <a:r>
              <a:rPr lang="pt-BR" sz="1500" dirty="0">
                <a:ea typeface="Times New Roman"/>
              </a:rPr>
              <a:t>, (artigo 62 a 69 do Código Civil)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3468075" y="3380534"/>
            <a:ext cx="5434800" cy="8317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/>
              <a:t>Organização dedicada a atividades ou a projetos de interesse público distintas das destinadas a fins exclusivamente religiosos (artigo 44, §1º do Código Civil).</a:t>
            </a:r>
            <a:endParaRPr lang="pt-BR" sz="1500" dirty="0">
              <a:ea typeface="Times New Roman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468075" y="4335510"/>
            <a:ext cx="5434800" cy="10872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Cooperativas sociais de inclusão de  pessoas em desvantagem no mercado econômico, por meio do trabalho, regulada pela Lei 9.867/99, ou as cooperativas, reguladas pela Lei 5.764/71, que atendam as hipóteses do artigo 2, alínea “b”, da Lei 13.019/14.</a:t>
            </a:r>
          </a:p>
        </p:txBody>
      </p:sp>
      <p:sp>
        <p:nvSpPr>
          <p:cNvPr id="26" name="Seta para a direita 25"/>
          <p:cNvSpPr/>
          <p:nvPr/>
        </p:nvSpPr>
        <p:spPr>
          <a:xfrm>
            <a:off x="739977" y="1035222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 para a direita 26"/>
          <p:cNvSpPr/>
          <p:nvPr/>
        </p:nvSpPr>
        <p:spPr>
          <a:xfrm>
            <a:off x="745888" y="1818777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 para a direita 28"/>
          <p:cNvSpPr/>
          <p:nvPr/>
        </p:nvSpPr>
        <p:spPr>
          <a:xfrm>
            <a:off x="736645" y="2596246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 para a direita 29"/>
          <p:cNvSpPr/>
          <p:nvPr/>
        </p:nvSpPr>
        <p:spPr>
          <a:xfrm>
            <a:off x="736645" y="3546969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746334" y="4616698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175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186054" y="502511"/>
            <a:ext cx="8894744" cy="3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259632" y="1358598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Contratos de gestão OS (Lei 9.637/1998)</a:t>
            </a:r>
            <a:endParaRPr lang="pt-BR" sz="1500" dirty="0">
              <a:ea typeface="Times New Roman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242380" y="908720"/>
            <a:ext cx="5417852" cy="342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Transferências decorrentes de tratados internacionais</a:t>
            </a:r>
            <a:endParaRPr lang="pt-BR" sz="1500" dirty="0">
              <a:ea typeface="Times New Roman"/>
            </a:endParaRPr>
          </a:p>
        </p:txBody>
      </p:sp>
      <p:sp>
        <p:nvSpPr>
          <p:cNvPr id="25" name="CaixaDeTexto 1"/>
          <p:cNvSpPr txBox="1"/>
          <p:nvPr/>
        </p:nvSpPr>
        <p:spPr>
          <a:xfrm>
            <a:off x="714272" y="92780"/>
            <a:ext cx="389100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tx2"/>
                </a:solidFill>
              </a:rPr>
              <a:t>A quem a lei NÃO se aplica?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86054" y="849071"/>
            <a:ext cx="497514" cy="46071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Organizações da sociedade civil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1259632" y="1772816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Termo de Parceria com </a:t>
            </a:r>
            <a:r>
              <a:rPr lang="pt-BR" sz="1500" dirty="0" err="1" smtClean="0">
                <a:ea typeface="Times New Roman"/>
              </a:rPr>
              <a:t>OSCIPs</a:t>
            </a:r>
            <a:r>
              <a:rPr lang="pt-BR" sz="1500" dirty="0" smtClean="0">
                <a:ea typeface="Times New Roman"/>
              </a:rPr>
              <a:t> (Lei 9.790/99)</a:t>
            </a:r>
            <a:endParaRPr lang="pt-BR" sz="1500" dirty="0">
              <a:ea typeface="Times New Roman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259632" y="2294702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/>
              <a:t>Termo de Compromisso Cultural (Lei 13.018/2014)</a:t>
            </a:r>
            <a:endParaRPr lang="pt-BR" sz="1500" dirty="0">
              <a:ea typeface="Times New Roman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259632" y="2726750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Pagamentos realizados a título de anuidades</a:t>
            </a:r>
            <a:endParaRPr lang="pt-BR" sz="1500" dirty="0">
              <a:ea typeface="Times New Roman"/>
            </a:endParaRPr>
          </a:p>
        </p:txBody>
      </p:sp>
      <p:sp>
        <p:nvSpPr>
          <p:cNvPr id="26" name="Seta para a direita 25"/>
          <p:cNvSpPr/>
          <p:nvPr/>
        </p:nvSpPr>
        <p:spPr>
          <a:xfrm>
            <a:off x="739977" y="836712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 para a direita 26"/>
          <p:cNvSpPr/>
          <p:nvPr/>
        </p:nvSpPr>
        <p:spPr>
          <a:xfrm>
            <a:off x="745888" y="1268760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Seta para a direita 28"/>
          <p:cNvSpPr/>
          <p:nvPr/>
        </p:nvSpPr>
        <p:spPr>
          <a:xfrm>
            <a:off x="736645" y="1772816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 para a direita 29"/>
          <p:cNvSpPr/>
          <p:nvPr/>
        </p:nvSpPr>
        <p:spPr>
          <a:xfrm>
            <a:off x="736645" y="2262253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746334" y="2708920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 para a direita 20"/>
          <p:cNvSpPr/>
          <p:nvPr/>
        </p:nvSpPr>
        <p:spPr>
          <a:xfrm>
            <a:off x="755576" y="3774421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Seta para a direita 27"/>
          <p:cNvSpPr/>
          <p:nvPr/>
        </p:nvSpPr>
        <p:spPr>
          <a:xfrm>
            <a:off x="755576" y="4782533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1259632" y="3620415"/>
            <a:ext cx="5434800" cy="888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b="1" dirty="0" err="1" smtClean="0"/>
              <a:t>Convenios</a:t>
            </a:r>
            <a:r>
              <a:rPr lang="pt-BR" sz="1500" b="1" dirty="0" smtClean="0"/>
              <a:t> e Contratos nos termos do art. 199 da Constituição Federal (entidades de forma complementar ao SUS mediante contrato público ou convênio)</a:t>
            </a:r>
            <a:endParaRPr lang="pt-BR" sz="1500" b="1" dirty="0">
              <a:ea typeface="Times New Roman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1259632" y="4556519"/>
            <a:ext cx="5434800" cy="8887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b="1" dirty="0" smtClean="0">
                <a:ea typeface="Times New Roman"/>
              </a:rPr>
              <a:t>PAED (Programa de Complementação ao Atendimento </a:t>
            </a:r>
            <a:r>
              <a:rPr lang="pt-BR" sz="1500" b="1" dirty="0" err="1" smtClean="0">
                <a:ea typeface="Times New Roman"/>
              </a:rPr>
              <a:t>Eduacional</a:t>
            </a:r>
            <a:r>
              <a:rPr lang="pt-BR" sz="1500" b="1" dirty="0" smtClean="0">
                <a:ea typeface="Times New Roman"/>
              </a:rPr>
              <a:t> Especializado às Pessoas com Deficiência)</a:t>
            </a:r>
          </a:p>
          <a:p>
            <a:pPr marL="21590" algn="just">
              <a:lnSpc>
                <a:spcPct val="115000"/>
              </a:lnSpc>
            </a:pPr>
            <a:r>
              <a:rPr lang="pt-BR" sz="1500" b="1" dirty="0" smtClean="0">
                <a:ea typeface="Times New Roman"/>
              </a:rPr>
              <a:t>PDDE (Programa Dinheiro Direto na Escola)</a:t>
            </a:r>
            <a:endParaRPr lang="pt-BR" sz="1500" b="1" dirty="0">
              <a:ea typeface="Times New Roman"/>
            </a:endParaRPr>
          </a:p>
        </p:txBody>
      </p:sp>
      <p:sp>
        <p:nvSpPr>
          <p:cNvPr id="36" name="Seta para a direita 35"/>
          <p:cNvSpPr/>
          <p:nvPr/>
        </p:nvSpPr>
        <p:spPr>
          <a:xfrm>
            <a:off x="755576" y="3140968"/>
            <a:ext cx="441290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1259632" y="3212976"/>
            <a:ext cx="5434800" cy="357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Parcerias </a:t>
            </a:r>
            <a:r>
              <a:rPr lang="pt-BR" sz="1500" dirty="0" err="1" smtClean="0">
                <a:ea typeface="Times New Roman"/>
              </a:rPr>
              <a:t>Adm</a:t>
            </a:r>
            <a:r>
              <a:rPr lang="pt-BR" sz="1500" dirty="0" smtClean="0">
                <a:ea typeface="Times New Roman"/>
              </a:rPr>
              <a:t> Publica e serviços sociais autônomos (Sistema S)</a:t>
            </a:r>
            <a:endParaRPr lang="pt-BR" sz="1500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249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186054" y="502511"/>
            <a:ext cx="8894744" cy="3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259632" y="1988840"/>
            <a:ext cx="5434800" cy="4255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1590" algn="ctr">
              <a:lnSpc>
                <a:spcPct val="115000"/>
              </a:lnSpc>
            </a:pPr>
            <a:r>
              <a:rPr lang="pt-BR" sz="2000" b="1" dirty="0" smtClean="0">
                <a:ea typeface="Times New Roman"/>
              </a:rPr>
              <a:t>PRONAS?</a:t>
            </a:r>
            <a:endParaRPr lang="pt-BR" sz="2000" b="1" dirty="0">
              <a:ea typeface="Times New Roman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242380" y="908720"/>
            <a:ext cx="5417852" cy="4255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1590" algn="ctr">
              <a:lnSpc>
                <a:spcPct val="115000"/>
              </a:lnSpc>
            </a:pPr>
            <a:r>
              <a:rPr lang="pt-BR" sz="2000" b="1" dirty="0" smtClean="0">
                <a:ea typeface="Times New Roman"/>
              </a:rPr>
              <a:t>FIA?</a:t>
            </a:r>
            <a:endParaRPr lang="pt-BR" sz="2000" b="1" dirty="0">
              <a:ea typeface="Times New Roman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259632" y="3086790"/>
            <a:ext cx="5434800" cy="4255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1590" algn="ctr">
              <a:lnSpc>
                <a:spcPct val="115000"/>
              </a:lnSpc>
            </a:pPr>
            <a:r>
              <a:rPr lang="pt-BR" sz="2000" b="1" dirty="0" smtClean="0">
                <a:ea typeface="Times New Roman"/>
              </a:rPr>
              <a:t>Subvenção Social?</a:t>
            </a:r>
            <a:endParaRPr lang="pt-BR" sz="2000" b="1" dirty="0">
              <a:ea typeface="Times New Roman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1259632" y="4166910"/>
            <a:ext cx="5434800" cy="4255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1590" algn="ctr">
              <a:lnSpc>
                <a:spcPct val="115000"/>
              </a:lnSpc>
            </a:pPr>
            <a:r>
              <a:rPr lang="pt-BR" sz="2000" b="1" dirty="0" smtClean="0"/>
              <a:t>Emenda Parlamentar?</a:t>
            </a:r>
            <a:endParaRPr lang="pt-BR" sz="2000" b="1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2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01068" y="2636912"/>
            <a:ext cx="489654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Por que o Estado firma parcerias com OSC?</a:t>
            </a:r>
            <a:endParaRPr lang="pt-BR" sz="2800" i="1" dirty="0">
              <a:solidFill>
                <a:srgbClr val="E46C0A"/>
              </a:solidFill>
              <a:latin typeface="+mj-lt"/>
            </a:endParaRPr>
          </a:p>
        </p:txBody>
      </p:sp>
      <p:cxnSp>
        <p:nvCxnSpPr>
          <p:cNvPr id="8" name="Conector reto 13"/>
          <p:cNvCxnSpPr/>
          <p:nvPr/>
        </p:nvCxnSpPr>
        <p:spPr>
          <a:xfrm>
            <a:off x="-252536" y="26369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13"/>
          <p:cNvCxnSpPr/>
          <p:nvPr/>
        </p:nvCxnSpPr>
        <p:spPr>
          <a:xfrm>
            <a:off x="-180528" y="44371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17728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44023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186054" y="502511"/>
            <a:ext cx="8894744" cy="375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1259632" y="1502614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Estimula a gestão pública democrática</a:t>
            </a:r>
            <a:endParaRPr lang="pt-BR" sz="1500" dirty="0">
              <a:ea typeface="Times New Roman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1242380" y="908720"/>
            <a:ext cx="5417852" cy="3422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A lei reconhece a expertise da sociedade civil</a:t>
            </a:r>
            <a:endParaRPr lang="pt-BR" sz="1500" dirty="0">
              <a:ea typeface="Times New Roman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1259632" y="2085672"/>
            <a:ext cx="5434800" cy="6232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Valoriza a sociedade civil como parceiras do estado na garantia e efetivação de direitos</a:t>
            </a:r>
            <a:endParaRPr lang="pt-BR" sz="1500" dirty="0">
              <a:ea typeface="Times New Roman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259632" y="2949768"/>
            <a:ext cx="5434800" cy="6232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As parcerias qualificam as políticas públicas aproximando-as das pessoas e das realidades locais</a:t>
            </a:r>
            <a:endParaRPr lang="pt-BR" sz="1500" dirty="0">
              <a:ea typeface="Times New Roman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1259632" y="3789040"/>
            <a:ext cx="5434800" cy="62324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Solução de problemas sociais específicos de forma criativa e inovadora</a:t>
            </a:r>
            <a:endParaRPr lang="pt-BR" sz="1500" dirty="0">
              <a:ea typeface="Times New Roman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259632" y="4598958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Amplia a capacidade de atuação das políticas públicas</a:t>
            </a:r>
            <a:endParaRPr lang="pt-BR" sz="1500" dirty="0">
              <a:ea typeface="Times New Roman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271092" y="5157192"/>
            <a:ext cx="5434800" cy="3422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>
                <a:ea typeface="Times New Roman"/>
              </a:rPr>
              <a:t>Preenche as lacunas do Estado</a:t>
            </a:r>
            <a:endParaRPr lang="pt-BR" sz="1500" dirty="0">
              <a:ea typeface="Times New Roman"/>
            </a:endParaRPr>
          </a:p>
        </p:txBody>
      </p:sp>
      <p:sp>
        <p:nvSpPr>
          <p:cNvPr id="2" name="Divisa 1"/>
          <p:cNvSpPr/>
          <p:nvPr/>
        </p:nvSpPr>
        <p:spPr>
          <a:xfrm>
            <a:off x="467544" y="908720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0" name="Divisa 39"/>
          <p:cNvSpPr/>
          <p:nvPr/>
        </p:nvSpPr>
        <p:spPr>
          <a:xfrm>
            <a:off x="467544" y="1502614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1" name="Divisa 40"/>
          <p:cNvSpPr/>
          <p:nvPr/>
        </p:nvSpPr>
        <p:spPr>
          <a:xfrm>
            <a:off x="467544" y="2222694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2" name="Divisa 41"/>
          <p:cNvSpPr/>
          <p:nvPr/>
        </p:nvSpPr>
        <p:spPr>
          <a:xfrm>
            <a:off x="467544" y="3014782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3" name="Divisa 42"/>
          <p:cNvSpPr/>
          <p:nvPr/>
        </p:nvSpPr>
        <p:spPr>
          <a:xfrm>
            <a:off x="467544" y="3878878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4" name="Divisa 43"/>
          <p:cNvSpPr/>
          <p:nvPr/>
        </p:nvSpPr>
        <p:spPr>
          <a:xfrm>
            <a:off x="467544" y="4581128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45" name="Divisa 44"/>
          <p:cNvSpPr/>
          <p:nvPr/>
        </p:nvSpPr>
        <p:spPr>
          <a:xfrm>
            <a:off x="467544" y="5103014"/>
            <a:ext cx="576064" cy="342210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705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01068" y="2636912"/>
            <a:ext cx="489654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Novo regime jurídico das parcerias</a:t>
            </a:r>
            <a:endParaRPr lang="pt-BR" sz="2800" i="1" dirty="0">
              <a:solidFill>
                <a:srgbClr val="E46C0A"/>
              </a:solidFill>
              <a:latin typeface="+mj-lt"/>
            </a:endParaRPr>
          </a:p>
        </p:txBody>
      </p:sp>
      <p:cxnSp>
        <p:nvCxnSpPr>
          <p:cNvPr id="8" name="Conector reto 13"/>
          <p:cNvCxnSpPr/>
          <p:nvPr/>
        </p:nvCxnSpPr>
        <p:spPr>
          <a:xfrm>
            <a:off x="-252536" y="26369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13"/>
          <p:cNvCxnSpPr/>
          <p:nvPr/>
        </p:nvCxnSpPr>
        <p:spPr>
          <a:xfrm>
            <a:off x="-180528" y="44371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17728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751934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807804" y="836712"/>
            <a:ext cx="2880320" cy="455931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8" algn="ctr"/>
            <a:r>
              <a:rPr lang="pt-BR" sz="1200" b="1" dirty="0">
                <a:solidFill>
                  <a:schemeClr val="bg1"/>
                </a:solidFill>
              </a:rPr>
              <a:t>Escolha do instrumento da parceria (</a:t>
            </a:r>
            <a:r>
              <a:rPr lang="pt-BR" sz="1200" b="1" dirty="0" err="1">
                <a:solidFill>
                  <a:schemeClr val="bg1"/>
                </a:solidFill>
              </a:rPr>
              <a:t>Art</a:t>
            </a:r>
            <a:r>
              <a:rPr lang="pt-BR" sz="1200" b="1" dirty="0">
                <a:solidFill>
                  <a:schemeClr val="bg1"/>
                </a:solidFill>
              </a:rPr>
              <a:t> 16, 17 e 41 Lei)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575556" y="1662810"/>
            <a:ext cx="3537232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Fomento 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77927" y="2119525"/>
            <a:ext cx="37148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Iniciativa da OSC;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Incentivar e reconhecer ações de interesse público desenvolvidas pelas organizações da sociedade civil;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Proposição dos termos, com livre iniciativa, pela OSC, que apresenta ideias a serem desenvolvidas;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Exemplos: fomento ao treinamento e capacitação de grupos de agricultura familiar, projetos de enfrentamento a violência contra a mulher ou de proteção e promoção de direitos das pessoas com </a:t>
            </a:r>
            <a:r>
              <a:rPr lang="pt-BR" sz="1400" dirty="0" smtClean="0"/>
              <a:t>deficiência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 smtClean="0"/>
              <a:t>Até 5 anos</a:t>
            </a:r>
            <a:endParaRPr lang="pt-BR" sz="1400" dirty="0"/>
          </a:p>
          <a:p>
            <a:pPr algn="just"/>
            <a:endParaRPr lang="pt-BR" sz="1400" dirty="0"/>
          </a:p>
        </p:txBody>
      </p:sp>
      <p:sp>
        <p:nvSpPr>
          <p:cNvPr id="29" name="Retângulo de cantos arredondados 28"/>
          <p:cNvSpPr/>
          <p:nvPr/>
        </p:nvSpPr>
        <p:spPr>
          <a:xfrm>
            <a:off x="4633932" y="1662810"/>
            <a:ext cx="3616874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Colaboração  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4535996" y="2118781"/>
            <a:ext cx="371481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Iniciativa da Administração Pública; 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Atuar em colaboração para execução de políticas públicas com organizações da sociedade civil.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Proposição dos termos, com parâmetros mínimos ofertados, pela Administração Pública, para que organizações complementem a atuação do Estado em ações conhecidas e estruturadas, com a expertise da sociedade civil. </a:t>
            </a:r>
            <a:endParaRPr lang="pt-BR" sz="1400" dirty="0" smtClean="0"/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 smtClean="0"/>
              <a:t>Até 10 anos</a:t>
            </a:r>
            <a:endParaRPr lang="pt-BR" sz="1400" dirty="0"/>
          </a:p>
        </p:txBody>
      </p:sp>
      <p:grpSp>
        <p:nvGrpSpPr>
          <p:cNvPr id="4" name="Grupo 3"/>
          <p:cNvGrpSpPr/>
          <p:nvPr/>
        </p:nvGrpSpPr>
        <p:grpSpPr>
          <a:xfrm>
            <a:off x="395536" y="5015354"/>
            <a:ext cx="8316924" cy="425428"/>
            <a:chOff x="323528" y="5940856"/>
            <a:chExt cx="8280920" cy="425428"/>
          </a:xfrm>
        </p:grpSpPr>
        <p:cxnSp>
          <p:nvCxnSpPr>
            <p:cNvPr id="45" name="Conector reto 44"/>
            <p:cNvCxnSpPr/>
            <p:nvPr/>
          </p:nvCxnSpPr>
          <p:spPr>
            <a:xfrm>
              <a:off x="323528" y="6225891"/>
              <a:ext cx="8280920" cy="9203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47"/>
            <p:cNvCxnSpPr/>
            <p:nvPr/>
          </p:nvCxnSpPr>
          <p:spPr>
            <a:xfrm flipV="1">
              <a:off x="8604448" y="5964769"/>
              <a:ext cx="0" cy="29645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V="1">
              <a:off x="323528" y="5940856"/>
              <a:ext cx="0" cy="296456"/>
            </a:xfrm>
            <a:prstGeom prst="line">
              <a:avLst/>
            </a:prstGeom>
            <a:ln w="28575">
              <a:solidFill>
                <a:schemeClr val="accent4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8"/>
            <p:cNvSpPr txBox="1"/>
            <p:nvPr/>
          </p:nvSpPr>
          <p:spPr>
            <a:xfrm>
              <a:off x="547993" y="6058507"/>
              <a:ext cx="782379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sz="1400" b="1" dirty="0" smtClean="0"/>
                <a:t>É vedada a criação de outras modalidades de parcerias ou a combinação das previstas em lei (art. 41 lei) </a:t>
              </a:r>
              <a:endParaRPr lang="pt-BR" sz="1400" b="1" dirty="0"/>
            </a:p>
          </p:txBody>
        </p:sp>
      </p:grpSp>
      <p:cxnSp>
        <p:nvCxnSpPr>
          <p:cNvPr id="11" name="Conector angulado 10"/>
          <p:cNvCxnSpPr>
            <a:stCxn id="2" idx="2"/>
            <a:endCxn id="5" idx="0"/>
          </p:cNvCxnSpPr>
          <p:nvPr/>
        </p:nvCxnSpPr>
        <p:spPr>
          <a:xfrm rot="5400000">
            <a:off x="3110985" y="525830"/>
            <a:ext cx="370167" cy="1903792"/>
          </a:xfrm>
          <a:prstGeom prst="bentConnector3">
            <a:avLst/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angulado 15"/>
          <p:cNvCxnSpPr>
            <a:stCxn id="2" idx="2"/>
            <a:endCxn id="29" idx="0"/>
          </p:cNvCxnSpPr>
          <p:nvPr/>
        </p:nvCxnSpPr>
        <p:spPr>
          <a:xfrm rot="16200000" flipH="1">
            <a:off x="5160083" y="380523"/>
            <a:ext cx="370167" cy="2194405"/>
          </a:xfrm>
          <a:prstGeom prst="bentConnector3">
            <a:avLst/>
          </a:prstGeom>
          <a:ln w="28575">
            <a:solidFill>
              <a:srgbClr val="385D8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"/>
          <p:cNvSpPr txBox="1"/>
          <p:nvPr/>
        </p:nvSpPr>
        <p:spPr>
          <a:xfrm>
            <a:off x="260360" y="-38432"/>
            <a:ext cx="3964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Fomento </a:t>
            </a:r>
            <a:r>
              <a:rPr lang="pt-BR" sz="3000" b="1" dirty="0" err="1" smtClean="0">
                <a:solidFill>
                  <a:schemeClr val="tx2"/>
                </a:solidFill>
              </a:rPr>
              <a:t>x</a:t>
            </a:r>
            <a:r>
              <a:rPr lang="pt-BR" sz="3000" b="1" dirty="0" smtClean="0">
                <a:solidFill>
                  <a:schemeClr val="tx2"/>
                </a:solidFill>
              </a:rPr>
              <a:t> Colaboração </a:t>
            </a: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17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90834" y="0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655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2546936" y="1662810"/>
            <a:ext cx="3537232" cy="36004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Acordo de Cooperação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13374" y="2119525"/>
            <a:ext cx="37148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 smtClean="0"/>
              <a:t>Transferências não financeiras</a:t>
            </a:r>
            <a:endParaRPr lang="pt-BR" sz="1400" dirty="0"/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 smtClean="0"/>
              <a:t>Não estão condicionadas ao chamamento público</a:t>
            </a:r>
            <a:endParaRPr lang="pt-BR" sz="1400" dirty="0"/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 smtClean="0"/>
              <a:t>Exceções: quando o objeto envolver celebração de comodato, doação de bens ou outra forma de compartilhamento de recurso patrimonial</a:t>
            </a:r>
            <a:endParaRPr lang="pt-BR" sz="1400" dirty="0"/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pt-BR" sz="1400" dirty="0"/>
              <a:t>Exemplos: </a:t>
            </a:r>
            <a:r>
              <a:rPr lang="pt-BR" sz="1400" dirty="0" smtClean="0"/>
              <a:t>cessão de profissionais, doação de materiais, comodato, </a:t>
            </a:r>
            <a:r>
              <a:rPr lang="pt-BR" sz="1400" dirty="0" err="1" smtClean="0"/>
              <a:t>etc</a:t>
            </a:r>
            <a:endParaRPr lang="pt-BR" sz="1400" dirty="0"/>
          </a:p>
          <a:p>
            <a:pPr algn="just"/>
            <a:endParaRPr lang="pt-BR" sz="1400" dirty="0"/>
          </a:p>
        </p:txBody>
      </p:sp>
      <p:sp>
        <p:nvSpPr>
          <p:cNvPr id="15" name="CaixaDeTexto 1"/>
          <p:cNvSpPr txBox="1"/>
          <p:nvPr/>
        </p:nvSpPr>
        <p:spPr>
          <a:xfrm>
            <a:off x="260360" y="-38432"/>
            <a:ext cx="39646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Fomento </a:t>
            </a:r>
            <a:r>
              <a:rPr lang="pt-BR" sz="3000" b="1" dirty="0" err="1" smtClean="0">
                <a:solidFill>
                  <a:schemeClr val="tx2"/>
                </a:solidFill>
              </a:rPr>
              <a:t>x</a:t>
            </a:r>
            <a:r>
              <a:rPr lang="pt-BR" sz="3000" b="1" dirty="0" smtClean="0">
                <a:solidFill>
                  <a:schemeClr val="tx2"/>
                </a:solidFill>
              </a:rPr>
              <a:t> Colaboração </a:t>
            </a:r>
            <a:endParaRPr lang="pt-BR" sz="3000" b="1" dirty="0">
              <a:solidFill>
                <a:schemeClr val="tx2"/>
              </a:solidFill>
            </a:endParaRPr>
          </a:p>
        </p:txBody>
      </p:sp>
      <p:pic>
        <p:nvPicPr>
          <p:cNvPr id="17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90834" y="0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2514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 flipV="1">
            <a:off x="108522" y="476672"/>
            <a:ext cx="89406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3131842" y="1981452"/>
            <a:ext cx="5917371" cy="10818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03 anos no âmbito federal comprovados por cadastro ativo no CNPJ. São 02 anos para os estados e 01 ano para os municípios. Deve comprovar endereço de funcionamento por documento como conta de consumo ou contrato de locação. Importante manter CNPJ atualizado. </a:t>
            </a:r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966673" y="749238"/>
            <a:ext cx="2020293" cy="11603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Requisitos estatutários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3131842" y="771643"/>
            <a:ext cx="5917379" cy="11035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Cópia do estatuto e alterações para comprovar: </a:t>
            </a:r>
            <a:r>
              <a:rPr lang="pt-BR" sz="1500" dirty="0" err="1">
                <a:ea typeface="Times New Roman"/>
              </a:rPr>
              <a:t>i</a:t>
            </a:r>
            <a:r>
              <a:rPr lang="pt-BR" sz="1500" dirty="0">
                <a:ea typeface="Times New Roman"/>
              </a:rPr>
              <a:t>) Objetivos voltados à promoção de finalidades de relevância pública e social; </a:t>
            </a:r>
            <a:r>
              <a:rPr lang="pt-BR" sz="1500" dirty="0" err="1">
                <a:ea typeface="Times New Roman"/>
              </a:rPr>
              <a:t>ii</a:t>
            </a:r>
            <a:r>
              <a:rPr lang="pt-BR" sz="1500" dirty="0">
                <a:ea typeface="Times New Roman"/>
              </a:rPr>
              <a:t>) transferência do patrimônio líquido a outra entidade, em caso de dissolução; </a:t>
            </a:r>
            <a:r>
              <a:rPr lang="pt-BR" sz="1500" dirty="0" err="1">
                <a:ea typeface="Times New Roman"/>
              </a:rPr>
              <a:t>iii</a:t>
            </a:r>
            <a:r>
              <a:rPr lang="pt-BR" sz="1500" dirty="0">
                <a:ea typeface="Times New Roman"/>
              </a:rPr>
              <a:t>) escrituração de acordo com as Normas Brasileiras de Contabilidade.</a:t>
            </a:r>
          </a:p>
        </p:txBody>
      </p:sp>
      <p:sp>
        <p:nvSpPr>
          <p:cNvPr id="45" name="Retângulo 44"/>
          <p:cNvSpPr>
            <a:spLocks noChangeArrowheads="1"/>
          </p:cNvSpPr>
          <p:nvPr/>
        </p:nvSpPr>
        <p:spPr bwMode="auto">
          <a:xfrm>
            <a:off x="966673" y="1968956"/>
            <a:ext cx="2020292" cy="1084536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Tempo de existência e sede</a:t>
            </a:r>
          </a:p>
        </p:txBody>
      </p:sp>
      <p:sp>
        <p:nvSpPr>
          <p:cNvPr id="46" name="Retângulo 45"/>
          <p:cNvSpPr>
            <a:spLocks noChangeArrowheads="1"/>
          </p:cNvSpPr>
          <p:nvPr/>
        </p:nvSpPr>
        <p:spPr bwMode="auto">
          <a:xfrm>
            <a:off x="960804" y="3125502"/>
            <a:ext cx="2020904" cy="142449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Experiência prévia e capacidade técnica</a:t>
            </a:r>
          </a:p>
        </p:txBody>
      </p:sp>
      <p:sp>
        <p:nvSpPr>
          <p:cNvPr id="47" name="Retângulo 46"/>
          <p:cNvSpPr>
            <a:spLocks noChangeArrowheads="1"/>
          </p:cNvSpPr>
          <p:nvPr/>
        </p:nvSpPr>
        <p:spPr bwMode="auto">
          <a:xfrm>
            <a:off x="941645" y="4547332"/>
            <a:ext cx="2027469" cy="915374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Regularidade fiscal</a:t>
            </a:r>
          </a:p>
        </p:txBody>
      </p:sp>
      <p:sp>
        <p:nvSpPr>
          <p:cNvPr id="48" name="CaixaDeTexto 47"/>
          <p:cNvSpPr txBox="1"/>
          <p:nvPr/>
        </p:nvSpPr>
        <p:spPr>
          <a:xfrm>
            <a:off x="3131841" y="3152283"/>
            <a:ext cx="5917370" cy="1318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Comprova experiência de 01 ano na realização do objeto da parceria ou de objeto semelhante por: a) instrumentos de parceria firmados com outras pessoas jurídicas; </a:t>
            </a:r>
            <a:r>
              <a:rPr lang="pt-BR" sz="1500" dirty="0" err="1">
                <a:ea typeface="Times New Roman"/>
              </a:rPr>
              <a:t>b</a:t>
            </a:r>
            <a:r>
              <a:rPr lang="pt-BR" sz="1500" dirty="0">
                <a:ea typeface="Times New Roman"/>
              </a:rPr>
              <a:t>) relatórios de atividades; c) publicações e pesquisas; </a:t>
            </a:r>
            <a:r>
              <a:rPr lang="pt-BR" sz="1500" dirty="0" err="1">
                <a:ea typeface="Times New Roman"/>
              </a:rPr>
              <a:t>d</a:t>
            </a:r>
            <a:r>
              <a:rPr lang="pt-BR" sz="1500" dirty="0">
                <a:ea typeface="Times New Roman"/>
              </a:rPr>
              <a:t>) currículos de integrantes; e) declarações de experiência e capacidade; </a:t>
            </a:r>
            <a:r>
              <a:rPr lang="pt-BR" sz="1500" dirty="0" err="1">
                <a:ea typeface="Times New Roman"/>
              </a:rPr>
              <a:t>f</a:t>
            </a:r>
            <a:r>
              <a:rPr lang="pt-BR" sz="1500" dirty="0">
                <a:ea typeface="Times New Roman"/>
              </a:rPr>
              <a:t>) prêmios de relevância.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3131842" y="4565660"/>
            <a:ext cx="5917371" cy="8207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>
                <a:ea typeface="Times New Roman"/>
              </a:rPr>
              <a:t>i) Certidão de débitos relativos a créditos tributários federais e à dívida ativa da União; </a:t>
            </a:r>
            <a:r>
              <a:rPr lang="pt-BR" sz="1500" dirty="0" err="1">
                <a:ea typeface="Times New Roman"/>
              </a:rPr>
              <a:t>ii</a:t>
            </a:r>
            <a:r>
              <a:rPr lang="pt-BR" sz="1500" dirty="0">
                <a:ea typeface="Times New Roman"/>
              </a:rPr>
              <a:t>) certificado de regularidade do FGTS; e </a:t>
            </a:r>
            <a:r>
              <a:rPr lang="pt-BR" sz="1500" dirty="0" err="1">
                <a:ea typeface="Times New Roman"/>
              </a:rPr>
              <a:t>iii</a:t>
            </a:r>
            <a:r>
              <a:rPr lang="pt-BR" sz="1500" dirty="0">
                <a:ea typeface="Times New Roman"/>
              </a:rPr>
              <a:t>) certidão negativa de débitos trabalhistas.</a:t>
            </a:r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961138" y="5501764"/>
            <a:ext cx="2026063" cy="10955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>
                <a:solidFill>
                  <a:schemeClr val="bg1"/>
                </a:solidFill>
                <a:cs typeface="Arial" pitchFamily="34" charset="0"/>
              </a:rPr>
              <a:t>Quadro de dirigentes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3131842" y="5523484"/>
            <a:ext cx="5917371" cy="10697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450" dirty="0"/>
              <a:t>Relação nominal dos dirigentes e declaração de que não incorrem em nenhuma das hipóteses previstas no art. 39 da Lei 13.019/2014, os dirigentes e nem a organização. Deverão ter “ficha limpa” para </a:t>
            </a:r>
            <a:r>
              <a:rPr lang="pt-BR" sz="1450" dirty="0" err="1"/>
              <a:t>parceirizar</a:t>
            </a:r>
            <a:r>
              <a:rPr lang="pt-BR" sz="1450" dirty="0"/>
              <a:t> com o Poder Público.   </a:t>
            </a:r>
            <a:endParaRPr lang="pt-BR" sz="1450" dirty="0">
              <a:ea typeface="Times New Roman"/>
            </a:endParaRPr>
          </a:p>
        </p:txBody>
      </p:sp>
      <p:sp>
        <p:nvSpPr>
          <p:cNvPr id="29" name="CaixaDeTexto 1"/>
          <p:cNvSpPr txBox="1"/>
          <p:nvPr/>
        </p:nvSpPr>
        <p:spPr>
          <a:xfrm>
            <a:off x="786280" y="71626"/>
            <a:ext cx="550394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500" b="1" dirty="0" smtClean="0">
                <a:solidFill>
                  <a:schemeClr val="tx2"/>
                </a:solidFill>
              </a:rPr>
              <a:t>Requisitos para celebração de parcerias </a:t>
            </a:r>
            <a:endParaRPr lang="pt-BR" sz="2500" b="1" dirty="0">
              <a:solidFill>
                <a:schemeClr val="tx2"/>
              </a:solidFill>
            </a:endParaRPr>
          </a:p>
        </p:txBody>
      </p:sp>
      <p:sp>
        <p:nvSpPr>
          <p:cNvPr id="25" name="Seta para a direita 24"/>
          <p:cNvSpPr/>
          <p:nvPr/>
        </p:nvSpPr>
        <p:spPr>
          <a:xfrm>
            <a:off x="591344" y="1127471"/>
            <a:ext cx="364703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Seta para a direita 26"/>
          <p:cNvSpPr/>
          <p:nvPr/>
        </p:nvSpPr>
        <p:spPr>
          <a:xfrm>
            <a:off x="591344" y="2318795"/>
            <a:ext cx="364703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Seta para a direita 29"/>
          <p:cNvSpPr/>
          <p:nvPr/>
        </p:nvSpPr>
        <p:spPr>
          <a:xfrm>
            <a:off x="597235" y="3701566"/>
            <a:ext cx="364703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Seta para a direita 32"/>
          <p:cNvSpPr/>
          <p:nvPr/>
        </p:nvSpPr>
        <p:spPr>
          <a:xfrm>
            <a:off x="591344" y="4781686"/>
            <a:ext cx="364703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Seta para a direita 33"/>
          <p:cNvSpPr/>
          <p:nvPr/>
        </p:nvSpPr>
        <p:spPr>
          <a:xfrm>
            <a:off x="591344" y="5847187"/>
            <a:ext cx="364703" cy="44666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42038" y="749236"/>
            <a:ext cx="497514" cy="583264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/>
              <a:t>Organizações da sociedade civil</a:t>
            </a:r>
          </a:p>
        </p:txBody>
      </p:sp>
    </p:spTree>
    <p:extLst>
      <p:ext uri="{BB962C8B-B14F-4D97-AF65-F5344CB8AC3E}">
        <p14:creationId xmlns="" xmlns:p14="http://schemas.microsoft.com/office/powerpoint/2010/main" val="377958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01068" y="2636912"/>
            <a:ext cx="489654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endParaRPr lang="pt-BR" sz="28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Histórico do #MROSC</a:t>
            </a:r>
            <a:endParaRPr lang="pt-BR" sz="2800" i="1" dirty="0">
              <a:solidFill>
                <a:srgbClr val="E46C0A"/>
              </a:solidFill>
              <a:latin typeface="+mj-lt"/>
            </a:endParaRPr>
          </a:p>
        </p:txBody>
      </p:sp>
      <p:cxnSp>
        <p:nvCxnSpPr>
          <p:cNvPr id="8" name="Conector reto 13"/>
          <p:cNvCxnSpPr/>
          <p:nvPr/>
        </p:nvCxnSpPr>
        <p:spPr>
          <a:xfrm>
            <a:off x="-252536" y="26369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13"/>
          <p:cNvCxnSpPr/>
          <p:nvPr/>
        </p:nvCxnSpPr>
        <p:spPr>
          <a:xfrm>
            <a:off x="-180528" y="44371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17728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7794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1115232" y="1366755"/>
            <a:ext cx="2788744" cy="66810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 dirty="0">
                <a:solidFill>
                  <a:schemeClr val="bg1"/>
                </a:solidFill>
              </a:rPr>
              <a:t>lógica processual da Lei 13.019/14 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3977478" y="1412833"/>
            <a:ext cx="504056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A parceria </a:t>
            </a:r>
            <a:r>
              <a:rPr lang="pt-BR" sz="1600" dirty="0"/>
              <a:t>entre </a:t>
            </a:r>
            <a:r>
              <a:rPr lang="pt-BR" sz="1600" dirty="0" smtClean="0"/>
              <a:t>os órgãos </a:t>
            </a:r>
            <a:r>
              <a:rPr lang="pt-BR" sz="1600" dirty="0"/>
              <a:t>ou </a:t>
            </a:r>
            <a:r>
              <a:rPr lang="pt-BR" sz="1600" dirty="0" smtClean="0"/>
              <a:t>entidades </a:t>
            </a:r>
            <a:r>
              <a:rPr lang="pt-BR" sz="1600" dirty="0"/>
              <a:t>da administração pública e </a:t>
            </a:r>
            <a:r>
              <a:rPr lang="pt-BR" sz="1600" dirty="0" smtClean="0"/>
              <a:t>as </a:t>
            </a:r>
            <a:r>
              <a:rPr lang="pt-BR" sz="1600" dirty="0" err="1" smtClean="0"/>
              <a:t>OSCs</a:t>
            </a:r>
            <a:r>
              <a:rPr lang="pt-BR" sz="1600" dirty="0" smtClean="0"/>
              <a:t> envolve </a:t>
            </a:r>
            <a:r>
              <a:rPr lang="pt-BR" sz="1600" dirty="0"/>
              <a:t>cinco fases principais: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51520" y="4462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Como está organizada a Lei 13.019/2014?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683568" y="1484784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5" name="Diagram 21"/>
          <p:cNvGraphicFramePr/>
          <p:nvPr>
            <p:extLst>
              <p:ext uri="{D42A27DB-BD31-4B8C-83A1-F6EECF244321}">
                <p14:modId xmlns="" xmlns:p14="http://schemas.microsoft.com/office/powerpoint/2010/main" val="3987789572"/>
              </p:ext>
            </p:extLst>
          </p:nvPr>
        </p:nvGraphicFramePr>
        <p:xfrm>
          <a:off x="326940" y="1268760"/>
          <a:ext cx="9069596" cy="4926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m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28184" y="132814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5994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14014" y="758779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 rot="5400000">
            <a:off x="6242564" y="-1471994"/>
            <a:ext cx="364692" cy="498210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Temas relevantes</a:t>
            </a:r>
            <a:endParaRPr lang="pt-BR" dirty="0"/>
          </a:p>
        </p:txBody>
      </p:sp>
      <p:sp>
        <p:nvSpPr>
          <p:cNvPr id="64" name="CaixaDeTexto 1"/>
          <p:cNvSpPr txBox="1"/>
          <p:nvPr/>
        </p:nvSpPr>
        <p:spPr>
          <a:xfrm>
            <a:off x="260360" y="-38432"/>
            <a:ext cx="83611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O que diz a Lei 13.019/14 sobre Plano de Trabalho? 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3211" y="908720"/>
            <a:ext cx="497514" cy="51125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5036299" y="3573016"/>
            <a:ext cx="2776061" cy="8392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Descrição de metas e atividades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5029455" y="2634706"/>
            <a:ext cx="2782905" cy="8601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endParaRPr lang="pt-BR" sz="2200" dirty="0" smtClean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Diagnóstico da Realidade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	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5023616" y="4566492"/>
            <a:ext cx="278874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Cronograma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995081" y="1412776"/>
            <a:ext cx="2787221" cy="107721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Plano de trabalho</a:t>
            </a:r>
          </a:p>
          <a:p>
            <a:pPr algn="ctr">
              <a:defRPr/>
            </a:pPr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(Art. 22 da Lei)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3875401" y="1589891"/>
            <a:ext cx="504056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O Plano de Trabalho passa a ser o documento mais importante da parceria, devendo conter informações como:</a:t>
            </a:r>
            <a:endParaRPr lang="pt-BR" sz="1600" dirty="0"/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5004048" y="5295283"/>
            <a:ext cx="278874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Indicadores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76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0" y="54868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 rot="5400000">
            <a:off x="6219082" y="-1692671"/>
            <a:ext cx="364692" cy="4982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A importância do planejamento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69966" y="1124744"/>
            <a:ext cx="469586" cy="43204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3925807" y="3718773"/>
            <a:ext cx="496667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Explicitar os </a:t>
            </a:r>
            <a:r>
              <a:rPr lang="pt-BR" sz="1600" b="1" dirty="0"/>
              <a:t>indicadores</a:t>
            </a:r>
            <a:r>
              <a:rPr lang="pt-BR" sz="1600" dirty="0"/>
              <a:t> que serão utilizados para aferir os resultados desejados; </a:t>
            </a:r>
          </a:p>
        </p:txBody>
      </p:sp>
      <p:sp>
        <p:nvSpPr>
          <p:cNvPr id="37" name="Retângulo 36"/>
          <p:cNvSpPr>
            <a:spLocks noChangeArrowheads="1"/>
          </p:cNvSpPr>
          <p:nvPr/>
        </p:nvSpPr>
        <p:spPr bwMode="auto">
          <a:xfrm>
            <a:off x="1137994" y="1124744"/>
            <a:ext cx="2630758" cy="4248472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Os órgãos de governo devem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683568" y="3058569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923928" y="1124744"/>
            <a:ext cx="496667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Entender o </a:t>
            </a:r>
            <a:r>
              <a:rPr lang="pt-BR" sz="1600" b="1" dirty="0"/>
              <a:t>universo e a capacidade </a:t>
            </a:r>
            <a:r>
              <a:rPr lang="pt-BR" sz="1600" dirty="0"/>
              <a:t>das </a:t>
            </a:r>
            <a:r>
              <a:rPr lang="pt-BR" sz="1600" dirty="0" err="1"/>
              <a:t>OSCs</a:t>
            </a:r>
            <a:r>
              <a:rPr lang="pt-BR" sz="1600" dirty="0" smtClean="0"/>
              <a:t>;</a:t>
            </a:r>
            <a:endParaRPr lang="pt-BR" sz="16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923928" y="1620089"/>
            <a:ext cx="496667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 smtClean="0"/>
              <a:t>Planejar e qualificar a </a:t>
            </a:r>
            <a:r>
              <a:rPr lang="pt-BR" sz="1600" b="1" dirty="0" smtClean="0"/>
              <a:t>equipe</a:t>
            </a:r>
            <a:r>
              <a:rPr lang="pt-BR" sz="1600" dirty="0" smtClean="0"/>
              <a:t> necessária para as parcerias;</a:t>
            </a:r>
            <a:endParaRPr lang="pt-BR" sz="16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3923928" y="2320424"/>
            <a:ext cx="496667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Prever </a:t>
            </a:r>
            <a:r>
              <a:rPr lang="pt-BR" sz="1600" b="1" dirty="0"/>
              <a:t>orçamento</a:t>
            </a:r>
            <a:r>
              <a:rPr lang="pt-BR" sz="1600" dirty="0"/>
              <a:t>  destinado às parcerias e dar a sua ampla divulgação</a:t>
            </a:r>
            <a:endParaRPr lang="pt-BR" sz="1600" b="1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3923928" y="3031793"/>
            <a:ext cx="496667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Definir mecanismos de </a:t>
            </a:r>
            <a:r>
              <a:rPr lang="pt-BR" sz="1600" b="1" dirty="0"/>
              <a:t>transparência</a:t>
            </a:r>
            <a:r>
              <a:rPr lang="pt-BR" sz="1600" dirty="0"/>
              <a:t> e de difusão de informações;</a:t>
            </a:r>
            <a:endParaRPr lang="pt-BR" sz="16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3923928" y="4480664"/>
            <a:ext cx="4966673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Prever modalidades de </a:t>
            </a:r>
            <a:r>
              <a:rPr lang="pt-BR" sz="1600" b="1" dirty="0"/>
              <a:t>interação prévia</a:t>
            </a:r>
            <a:r>
              <a:rPr lang="pt-BR" sz="1600" dirty="0"/>
              <a:t> com as </a:t>
            </a:r>
            <a:r>
              <a:rPr lang="pt-BR" sz="1600" dirty="0" err="1"/>
              <a:t>OSCs</a:t>
            </a:r>
            <a:r>
              <a:rPr lang="pt-BR" sz="1600" dirty="0"/>
              <a:t> para capacitá-las e informá-las sobre o processo das parcerias.</a:t>
            </a:r>
          </a:p>
        </p:txBody>
      </p:sp>
      <p:sp>
        <p:nvSpPr>
          <p:cNvPr id="15" name="CaixaDeTexto 1"/>
          <p:cNvSpPr txBox="1"/>
          <p:nvPr/>
        </p:nvSpPr>
        <p:spPr>
          <a:xfrm>
            <a:off x="260360" y="-38432"/>
            <a:ext cx="643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Planejamento das Parcerias com </a:t>
            </a:r>
            <a:r>
              <a:rPr lang="pt-BR" sz="3000" b="1" dirty="0" err="1" smtClean="0">
                <a:solidFill>
                  <a:schemeClr val="tx2"/>
                </a:solidFill>
              </a:rPr>
              <a:t>OSCs</a:t>
            </a:r>
            <a:endParaRPr lang="pt-BR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324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tângulo 59"/>
          <p:cNvSpPr/>
          <p:nvPr/>
        </p:nvSpPr>
        <p:spPr>
          <a:xfrm rot="5400000">
            <a:off x="6219082" y="-1772765"/>
            <a:ext cx="364692" cy="49821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A importância do planejamento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69966" y="1124744"/>
            <a:ext cx="469586" cy="381642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Planejamento</a:t>
            </a:r>
            <a:endParaRPr lang="pt-BR" dirty="0"/>
          </a:p>
        </p:txBody>
      </p:sp>
      <p:sp>
        <p:nvSpPr>
          <p:cNvPr id="22" name="Seta para a direita 21"/>
          <p:cNvSpPr/>
          <p:nvPr/>
        </p:nvSpPr>
        <p:spPr>
          <a:xfrm>
            <a:off x="611560" y="2806915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1137994" y="1150402"/>
            <a:ext cx="2630758" cy="366003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As </a:t>
            </a:r>
            <a:r>
              <a:rPr lang="pt-BR" sz="22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OSCs</a:t>
            </a: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devem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067944" y="2764085"/>
            <a:ext cx="48226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Avaliar parcerias anteriores (ou experiências semelhantes) para melhor projetar o Plano de Trabalho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4069823" y="1150402"/>
            <a:ext cx="482265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Atuar na etapa de planejamento de modo abrangente, </a:t>
            </a:r>
            <a:r>
              <a:rPr lang="pt-BR" sz="1600" b="1" dirty="0"/>
              <a:t>mobilizando as equipes técnica e administrativa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067944" y="1844824"/>
            <a:ext cx="48226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/>
              <a:t>Dimensionar a equipe de trabalho </a:t>
            </a:r>
            <a:r>
              <a:rPr lang="pt-BR" sz="1600" dirty="0"/>
              <a:t>desta fase para que, em conjunto, possam elaborar um bom Plano de Trabalho.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4067944" y="3462099"/>
            <a:ext cx="482265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Definir a metodologia que norteará o planejamento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4067944" y="3894147"/>
            <a:ext cx="48226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O resultado deste processo é o </a:t>
            </a:r>
            <a:r>
              <a:rPr lang="pt-BR" sz="1600" b="1" dirty="0"/>
              <a:t>Plano de Trabalho: </a:t>
            </a:r>
            <a:r>
              <a:rPr lang="pt-BR" sz="1600" dirty="0"/>
              <a:t>documento que deve ser bem construído e detalhado, pois irá servir de guia durante toda a parceria.</a:t>
            </a:r>
          </a:p>
        </p:txBody>
      </p:sp>
      <p:sp>
        <p:nvSpPr>
          <p:cNvPr id="13" name="CaixaDeTexto 1"/>
          <p:cNvSpPr txBox="1"/>
          <p:nvPr/>
        </p:nvSpPr>
        <p:spPr>
          <a:xfrm>
            <a:off x="260360" y="-38432"/>
            <a:ext cx="643205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Planejamento das Parcerias com </a:t>
            </a:r>
            <a:r>
              <a:rPr lang="pt-BR" sz="3000" b="1" dirty="0" err="1" smtClean="0">
                <a:solidFill>
                  <a:schemeClr val="tx2"/>
                </a:solidFill>
              </a:rPr>
              <a:t>OSCs</a:t>
            </a:r>
            <a:endParaRPr lang="pt-BR" sz="3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75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6512" y="508009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114046" y="1357379"/>
            <a:ext cx="497514" cy="441211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Seleção e celebração 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 rot="5400000">
            <a:off x="6203856" y="-1635890"/>
            <a:ext cx="364692" cy="5012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Temas relevantes</a:t>
            </a:r>
          </a:p>
        </p:txBody>
      </p:sp>
      <p:sp>
        <p:nvSpPr>
          <p:cNvPr id="26" name="CaixaDeTexto 1"/>
          <p:cNvSpPr txBox="1"/>
          <p:nvPr/>
        </p:nvSpPr>
        <p:spPr>
          <a:xfrm>
            <a:off x="238002" y="76562"/>
            <a:ext cx="8352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O que diz a Lei 13.019/14 e o Decreto 8.726/16 sobre Seleção e Celebração ? 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auto">
          <a:xfrm>
            <a:off x="1043608" y="1340768"/>
            <a:ext cx="2790176" cy="43684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Chamamento Público</a:t>
            </a:r>
          </a:p>
          <a:p>
            <a:pPr algn="ctr">
              <a:defRPr/>
            </a:pPr>
            <a:r>
              <a:rPr lang="pt-BR" b="1" dirty="0" smtClean="0">
                <a:solidFill>
                  <a:schemeClr val="bg1"/>
                </a:solidFill>
                <a:cs typeface="Arial" pitchFamily="34" charset="0"/>
              </a:rPr>
              <a:t>(Art. 23 e 24 da Lei) e (Art. 8 e 9 do Decreto)</a:t>
            </a:r>
            <a:endParaRPr lang="pt-BR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37577" y="1414000"/>
            <a:ext cx="4954906" cy="358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Processo de seleção das propostas</a:t>
            </a:r>
            <a:endParaRPr lang="pt-BR" sz="1600" dirty="0">
              <a:ea typeface="Times New Roman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662786" y="3330208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937577" y="2852936"/>
            <a:ext cx="49412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O valor da proposta deixou de ser o item mais relevante. Privilegia-se o grau de adequação da proposta por meio de metas, resultados, experiência da organização</a:t>
            </a:r>
            <a:endParaRPr lang="pt-BR" sz="1600" dirty="0">
              <a:ea typeface="Times New Roman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923928" y="2132856"/>
            <a:ext cx="4954906" cy="358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Realizado por meio de edital, com requisitos mínimos</a:t>
            </a:r>
            <a:endParaRPr lang="pt-BR" sz="1600" dirty="0">
              <a:ea typeface="Times New Roman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80173" y="3933056"/>
            <a:ext cx="494125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As propostas são julgadas por uma Comissão de Seleção</a:t>
            </a:r>
            <a:endParaRPr lang="pt-BR" sz="1600" dirty="0">
              <a:ea typeface="Times New Roman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009889" y="4653136"/>
            <a:ext cx="4941257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Primeiro se apresenta propostas, apenas depois de selecionadas a organização apresenta o Plano de Trabalho e documentos</a:t>
            </a:r>
            <a:endParaRPr lang="pt-BR" sz="1600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811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6512" y="508009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ângulo 27"/>
          <p:cNvSpPr/>
          <p:nvPr/>
        </p:nvSpPr>
        <p:spPr>
          <a:xfrm>
            <a:off x="35496" y="1268760"/>
            <a:ext cx="497514" cy="479943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Seleção e celebração </a:t>
            </a:r>
            <a:endParaRPr lang="pt-BR" dirty="0"/>
          </a:p>
        </p:txBody>
      </p:sp>
      <p:sp>
        <p:nvSpPr>
          <p:cNvPr id="29" name="Retângulo 28"/>
          <p:cNvSpPr/>
          <p:nvPr/>
        </p:nvSpPr>
        <p:spPr>
          <a:xfrm rot="5400000">
            <a:off x="6203856" y="-1707898"/>
            <a:ext cx="364692" cy="501255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/>
              <a:t>Temas relevantes</a:t>
            </a:r>
          </a:p>
        </p:txBody>
      </p:sp>
      <p:sp>
        <p:nvSpPr>
          <p:cNvPr id="31" name="Seta para a direita 29"/>
          <p:cNvSpPr/>
          <p:nvPr/>
        </p:nvSpPr>
        <p:spPr>
          <a:xfrm>
            <a:off x="611560" y="1865606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0"/>
          <p:cNvSpPr txBox="1"/>
          <p:nvPr/>
        </p:nvSpPr>
        <p:spPr>
          <a:xfrm>
            <a:off x="3851920" y="1268760"/>
            <a:ext cx="5012560" cy="17851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/>
              </a:rPr>
              <a:t>Etapa 1: apreciação de propostas </a:t>
            </a:r>
            <a:r>
              <a:rPr lang="pt-BR" sz="1600" dirty="0" smtClean="0">
                <a:ea typeface="Times New Roman"/>
              </a:rPr>
              <a:t>(eliminatório e classificatório) verificando: 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pt-BR" sz="1600" dirty="0" smtClean="0">
                <a:ea typeface="Times New Roman"/>
              </a:rPr>
              <a:t>justificativa; 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pt-BR" sz="1600" dirty="0" smtClean="0">
                <a:ea typeface="Times New Roman"/>
              </a:rPr>
              <a:t>objetivos; 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pt-BR" sz="1600" dirty="0" smtClean="0">
                <a:ea typeface="Times New Roman"/>
              </a:rPr>
              <a:t>prazo para execução; e 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ü"/>
            </a:pPr>
            <a:r>
              <a:rPr lang="en-US" sz="1600" dirty="0">
                <a:ea typeface="Times New Roman"/>
              </a:rPr>
              <a:t>v</a:t>
            </a:r>
            <a:r>
              <a:rPr lang="pt-BR" sz="1600" dirty="0" err="1" smtClean="0">
                <a:ea typeface="Times New Roman"/>
              </a:rPr>
              <a:t>alor</a:t>
            </a:r>
            <a:r>
              <a:rPr lang="pt-BR" sz="1600" dirty="0" smtClean="0">
                <a:ea typeface="Times New Roman"/>
              </a:rPr>
              <a:t> global.</a:t>
            </a:r>
          </a:p>
        </p:txBody>
      </p:sp>
      <p:sp>
        <p:nvSpPr>
          <p:cNvPr id="18" name="Seta para a direita 20"/>
          <p:cNvSpPr/>
          <p:nvPr/>
        </p:nvSpPr>
        <p:spPr>
          <a:xfrm>
            <a:off x="611560" y="5277387"/>
            <a:ext cx="360040" cy="422549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Retângulo 22"/>
          <p:cNvSpPr>
            <a:spLocks noChangeArrowheads="1"/>
          </p:cNvSpPr>
          <p:nvPr/>
        </p:nvSpPr>
        <p:spPr bwMode="auto">
          <a:xfrm>
            <a:off x="971600" y="1268760"/>
            <a:ext cx="2790176" cy="187220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Etapa 1: apreciação das propostas	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7" name="Seta para a direita 20"/>
          <p:cNvSpPr/>
          <p:nvPr/>
        </p:nvSpPr>
        <p:spPr>
          <a:xfrm>
            <a:off x="611560" y="3599003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CaixaDeTexto 1"/>
          <p:cNvSpPr txBox="1"/>
          <p:nvPr/>
        </p:nvSpPr>
        <p:spPr>
          <a:xfrm>
            <a:off x="238002" y="-38432"/>
            <a:ext cx="55776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Processo de Chamamento Público</a:t>
            </a:r>
            <a:endParaRPr lang="pt-BR" sz="3000" b="1" dirty="0">
              <a:solidFill>
                <a:schemeClr val="tx2"/>
              </a:solidFill>
            </a:endParaRPr>
          </a:p>
        </p:txBody>
      </p:sp>
      <p:sp>
        <p:nvSpPr>
          <p:cNvPr id="15" name="Retângulo 22"/>
          <p:cNvSpPr>
            <a:spLocks noChangeArrowheads="1"/>
          </p:cNvSpPr>
          <p:nvPr/>
        </p:nvSpPr>
        <p:spPr bwMode="auto">
          <a:xfrm>
            <a:off x="971600" y="3212976"/>
            <a:ext cx="2790176" cy="120978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Etapa 2: </a:t>
            </a:r>
            <a:r>
              <a:rPr lang="pt-BR" sz="22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veriifcação</a:t>
            </a: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de elegibilidade	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CaixaDeTexto 30"/>
          <p:cNvSpPr txBox="1"/>
          <p:nvPr/>
        </p:nvSpPr>
        <p:spPr>
          <a:xfrm>
            <a:off x="3885255" y="3212161"/>
            <a:ext cx="5036059" cy="122495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/>
              </a:rPr>
              <a:t>Etapa 2: verificação dos requisitos de elegibilidade </a:t>
            </a:r>
            <a:r>
              <a:rPr lang="pt-BR" sz="1600" dirty="0" smtClean="0">
                <a:ea typeface="Times New Roman"/>
              </a:rPr>
              <a:t>(eliminatória) verificando: Tempo mínimo de existência (Municípios 1 ano), experiência prévia e capacidade técnico operacional, verificação dos documentos</a:t>
            </a:r>
          </a:p>
        </p:txBody>
      </p:sp>
      <p:sp>
        <p:nvSpPr>
          <p:cNvPr id="19" name="Retângulo 22"/>
          <p:cNvSpPr>
            <a:spLocks noChangeArrowheads="1"/>
          </p:cNvSpPr>
          <p:nvPr/>
        </p:nvSpPr>
        <p:spPr bwMode="auto">
          <a:xfrm>
            <a:off x="971600" y="4509120"/>
            <a:ext cx="2790176" cy="10801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Etapa 3: plano de trabalho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0" name="CaixaDeTexto 30"/>
          <p:cNvSpPr txBox="1"/>
          <p:nvPr/>
        </p:nvSpPr>
        <p:spPr>
          <a:xfrm>
            <a:off x="3923928" y="4714574"/>
            <a:ext cx="501256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b="1" dirty="0" smtClean="0">
                <a:ea typeface="Times New Roman"/>
              </a:rPr>
              <a:t>Etapa 3: apresentação e aprovação do plano de trabalho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 typeface="Wingdings" charset="2"/>
              <a:buChar char="ü"/>
            </a:pPr>
            <a:endParaRPr lang="pt-BR" sz="1600" b="1" dirty="0" smtClean="0">
              <a:ea typeface="Times New Roman"/>
            </a:endParaRPr>
          </a:p>
        </p:txBody>
      </p:sp>
      <p:sp>
        <p:nvSpPr>
          <p:cNvPr id="21" name="Retângulo 22"/>
          <p:cNvSpPr>
            <a:spLocks noChangeArrowheads="1"/>
          </p:cNvSpPr>
          <p:nvPr/>
        </p:nvSpPr>
        <p:spPr bwMode="auto">
          <a:xfrm>
            <a:off x="949548" y="5692122"/>
            <a:ext cx="2812227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Etapa 4: resultados</a:t>
            </a: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CaixaDeTexto 30"/>
          <p:cNvSpPr txBox="1"/>
          <p:nvPr/>
        </p:nvSpPr>
        <p:spPr>
          <a:xfrm>
            <a:off x="3905133" y="5733719"/>
            <a:ext cx="4987347" cy="9356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Adm. </a:t>
            </a:r>
            <a:r>
              <a:rPr lang="pt-BR" sz="1600" b="1" dirty="0"/>
              <a:t>h</a:t>
            </a:r>
            <a:r>
              <a:rPr lang="pt-BR" sz="1600" b="1" dirty="0" smtClean="0"/>
              <a:t>omologará</a:t>
            </a:r>
            <a:r>
              <a:rPr lang="pt-BR" sz="1600" dirty="0" smtClean="0"/>
              <a:t> e </a:t>
            </a:r>
            <a:r>
              <a:rPr lang="pt-BR" sz="1600" b="1" dirty="0" smtClean="0"/>
              <a:t>divulgará</a:t>
            </a:r>
            <a:r>
              <a:rPr lang="pt-BR" sz="1600" dirty="0" smtClean="0"/>
              <a:t> o resultado do julgamento em página do sítio oficial.</a:t>
            </a:r>
          </a:p>
          <a:p>
            <a:pPr marL="21590" algn="just">
              <a:lnSpc>
                <a:spcPct val="115000"/>
              </a:lnSpc>
              <a:spcAft>
                <a:spcPts val="0"/>
              </a:spcAft>
            </a:pPr>
            <a:endParaRPr lang="pt-BR" sz="1600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05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1"/>
          <p:cNvSpPr txBox="1"/>
          <p:nvPr/>
        </p:nvSpPr>
        <p:spPr>
          <a:xfrm>
            <a:off x="199784" y="44624"/>
            <a:ext cx="7960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tx2"/>
                </a:solidFill>
              </a:rPr>
              <a:t>Quando não será necessário a realização do chamamento Público?</a:t>
            </a:r>
            <a:endParaRPr lang="pt-BR" sz="2200" b="1" dirty="0">
              <a:solidFill>
                <a:schemeClr val="tx2"/>
              </a:solidFill>
            </a:endParaRP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683568" y="722893"/>
            <a:ext cx="4032448" cy="1409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Hipóteses de Dispensa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(Art. 30)</a:t>
            </a:r>
            <a:endParaRPr lang="pt-BR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683568" y="2237963"/>
            <a:ext cx="403244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 smtClean="0"/>
              <a:t>Urgência decorrente de paralização de atividades de relevante interesse público</a:t>
            </a:r>
            <a:endParaRPr lang="pt-BR" sz="1600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83568" y="2924944"/>
            <a:ext cx="403244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 smtClean="0"/>
              <a:t>Guerra ou grave perturbação da ordem pública. </a:t>
            </a:r>
            <a:endParaRPr lang="pt-BR" sz="1600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3568" y="3606115"/>
            <a:ext cx="396044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 smtClean="0"/>
              <a:t>Programa de proteção a pessoas ameaçadas ou em situação que possa comprometer sua segurança</a:t>
            </a:r>
            <a:endParaRPr lang="pt-BR" sz="16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83568" y="4509120"/>
            <a:ext cx="396044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b="1" dirty="0" smtClean="0"/>
              <a:t>No caso de atividades voltadas ou vinculadas a serviços de educação, saúde e </a:t>
            </a:r>
            <a:r>
              <a:rPr lang="pt-BR" sz="1600" b="1" dirty="0" err="1" smtClean="0"/>
              <a:t>assistencia</a:t>
            </a:r>
            <a:r>
              <a:rPr lang="pt-BR" sz="1600" b="1" dirty="0" smtClean="0"/>
              <a:t> social, desde que executadas por organizações da sociedade civil previamente </a:t>
            </a:r>
            <a:r>
              <a:rPr lang="pt-BR" sz="1600" b="1" dirty="0" smtClean="0">
                <a:solidFill>
                  <a:srgbClr val="FF0000"/>
                </a:solidFill>
              </a:rPr>
              <a:t>credenciadas pelo órgão gestor da respectiva política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4788024" y="722893"/>
            <a:ext cx="4032448" cy="1409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Hipóteses de Inexigibilidade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14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(Art. 30)</a:t>
            </a:r>
            <a:endParaRPr lang="pt-BR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4788024" y="2204864"/>
            <a:ext cx="403244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b="1" dirty="0" smtClean="0"/>
              <a:t>Inviabilidade de competição entre </a:t>
            </a:r>
            <a:r>
              <a:rPr lang="pt-BR" sz="1600" b="1" dirty="0" err="1" smtClean="0"/>
              <a:t>OSCs</a:t>
            </a:r>
            <a:r>
              <a:rPr lang="pt-BR" sz="1600" b="1" dirty="0" smtClean="0"/>
              <a:t> em razão da singularidade do objeto ou se as metas somente puderem ser atingidas por uma entidade específica</a:t>
            </a:r>
            <a:endParaRPr lang="pt-BR" sz="1600" b="1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788024" y="3348281"/>
            <a:ext cx="40324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 smtClean="0"/>
              <a:t>Objeto previsto em acordo internacional</a:t>
            </a:r>
            <a:endParaRPr lang="pt-BR" sz="16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3789040"/>
            <a:ext cx="40324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b="1" dirty="0" smtClean="0"/>
              <a:t>Subvenção Social</a:t>
            </a:r>
            <a:endParaRPr lang="pt-BR" sz="16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76173" y="6320353"/>
            <a:ext cx="76328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A ausência de realização de processo seletivo será detalhadamente justificada pelo administrador público (art. 32 lei)</a:t>
            </a:r>
            <a:endParaRPr lang="pt-BR" sz="1200" b="1" dirty="0"/>
          </a:p>
        </p:txBody>
      </p:sp>
    </p:spTree>
    <p:extLst>
      <p:ext uri="{BB962C8B-B14F-4D97-AF65-F5344CB8AC3E}">
        <p14:creationId xmlns="" xmlns:p14="http://schemas.microsoft.com/office/powerpoint/2010/main" val="15199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1"/>
          <p:cNvSpPr txBox="1"/>
          <p:nvPr/>
        </p:nvSpPr>
        <p:spPr>
          <a:xfrm>
            <a:off x="199784" y="44624"/>
            <a:ext cx="7960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200" b="1" dirty="0" smtClean="0">
                <a:solidFill>
                  <a:schemeClr val="tx2"/>
                </a:solidFill>
              </a:rPr>
              <a:t>Quando não será necessário a realização do chamamento Público?</a:t>
            </a:r>
            <a:endParaRPr lang="pt-BR" sz="2200" b="1" dirty="0">
              <a:solidFill>
                <a:schemeClr val="tx2"/>
              </a:solidFill>
            </a:endParaRPr>
          </a:p>
        </p:txBody>
      </p:sp>
      <p:sp>
        <p:nvSpPr>
          <p:cNvPr id="27" name="Retângulo 26"/>
          <p:cNvSpPr>
            <a:spLocks noChangeArrowheads="1"/>
          </p:cNvSpPr>
          <p:nvPr/>
        </p:nvSpPr>
        <p:spPr bwMode="auto">
          <a:xfrm>
            <a:off x="683568" y="1947029"/>
            <a:ext cx="4032448" cy="1409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Emenda Parlamentar</a:t>
            </a:r>
            <a:endParaRPr lang="pt-BR" sz="2200" dirty="0" smtClean="0">
              <a:solidFill>
                <a:schemeClr val="bg1"/>
              </a:solidFill>
              <a:latin typeface="+mn-lt"/>
              <a:ea typeface="+mj-ea"/>
              <a:cs typeface="Arial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755576" y="3420289"/>
            <a:ext cx="396044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 smtClean="0"/>
              <a:t>Não será realizado chamamento público, respeitando a indicação do parlamentar</a:t>
            </a:r>
            <a:endParaRPr lang="pt-BR" sz="1600" dirty="0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4788024" y="1947029"/>
            <a:ext cx="4032448" cy="1409963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ea typeface="+mj-ea"/>
                <a:cs typeface="Arial" pitchFamily="34" charset="0"/>
              </a:rPr>
              <a:t>Acordo de Cooperação</a:t>
            </a:r>
            <a:endParaRPr lang="pt-BR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788024" y="3462099"/>
            <a:ext cx="4032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 smtClean="0"/>
              <a:t>Não haverá chamamento público exceto se houver compartilhamento de recurso patrimonial</a:t>
            </a:r>
            <a:endParaRPr lang="pt-BR" sz="1600" dirty="0"/>
          </a:p>
        </p:txBody>
      </p:sp>
    </p:spTree>
    <p:extLst>
      <p:ext uri="{BB962C8B-B14F-4D97-AF65-F5344CB8AC3E}">
        <p14:creationId xmlns="" xmlns:p14="http://schemas.microsoft.com/office/powerpoint/2010/main" val="33259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827584" y="548680"/>
            <a:ext cx="3168352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Formalização por termo com cláusulas essenciais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4139952" y="620688"/>
            <a:ext cx="47577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Art. 42 prevê as condições que devem conter um Termo</a:t>
            </a:r>
          </a:p>
        </p:txBody>
      </p:sp>
      <p:sp>
        <p:nvSpPr>
          <p:cNvPr id="10" name="CaixaDeTexto 1"/>
          <p:cNvSpPr txBox="1"/>
          <p:nvPr/>
        </p:nvSpPr>
        <p:spPr>
          <a:xfrm>
            <a:off x="22766" y="55780"/>
            <a:ext cx="11676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Execução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827584" y="1412776"/>
            <a:ext cx="3168352" cy="63195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pt-BR" sz="2200" dirty="0" smtClean="0">
              <a:solidFill>
                <a:schemeClr val="bg1"/>
              </a:solidFill>
              <a:latin typeface="+mn-lt"/>
              <a:cs typeface="Arial" pitchFamily="34" charset="0"/>
            </a:endParaRPr>
          </a:p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Liberação de parcelas</a:t>
            </a:r>
          </a:p>
          <a:p>
            <a:pPr algn="ctr">
              <a:defRPr/>
            </a:pPr>
            <a:endParaRPr lang="pt-BR" sz="2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139952" y="1412776"/>
            <a:ext cx="475779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As parcelas dos recursos </a:t>
            </a:r>
            <a:r>
              <a:rPr lang="pt-BR" sz="1600" dirty="0" smtClean="0"/>
              <a:t>serão </a:t>
            </a:r>
            <a:r>
              <a:rPr lang="pt-BR" sz="1600" dirty="0"/>
              <a:t>liberadas em </a:t>
            </a:r>
            <a:r>
              <a:rPr lang="pt-BR" sz="1600" dirty="0" smtClean="0"/>
              <a:t>conformidade </a:t>
            </a:r>
            <a:r>
              <a:rPr lang="pt-BR" sz="1600" dirty="0"/>
              <a:t>com </a:t>
            </a:r>
            <a:r>
              <a:rPr lang="pt-BR" sz="1600" dirty="0" smtClean="0"/>
              <a:t>cronograma </a:t>
            </a:r>
            <a:r>
              <a:rPr lang="pt-BR" sz="1600" dirty="0"/>
              <a:t>de </a:t>
            </a:r>
            <a:r>
              <a:rPr lang="pt-BR" sz="1600" dirty="0" smtClean="0"/>
              <a:t>desembolso</a:t>
            </a:r>
            <a:endParaRPr lang="pt-BR" sz="1600" b="1" dirty="0">
              <a:ea typeface="Times New Roman"/>
            </a:endParaRPr>
          </a:p>
        </p:txBody>
      </p:sp>
      <p:sp>
        <p:nvSpPr>
          <p:cNvPr id="12" name="Retângulo 16"/>
          <p:cNvSpPr>
            <a:spLocks noChangeArrowheads="1"/>
          </p:cNvSpPr>
          <p:nvPr/>
        </p:nvSpPr>
        <p:spPr bwMode="auto">
          <a:xfrm>
            <a:off x="827584" y="2204864"/>
            <a:ext cx="3186108" cy="72008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Prestação de contas por exercício</a:t>
            </a:r>
            <a:endParaRPr lang="pt-BR" sz="2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39952" y="2268161"/>
            <a:ext cx="475779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/>
              <a:t>Não há prestação de contas mensal. É obrigatória a prestação de contas anual.</a:t>
            </a:r>
            <a:endParaRPr lang="pt-BR" sz="1600" b="1" dirty="0">
              <a:ea typeface="Times New Roman"/>
            </a:endParaRPr>
          </a:p>
        </p:txBody>
      </p:sp>
      <p:sp>
        <p:nvSpPr>
          <p:cNvPr id="14" name="Retângulo 34"/>
          <p:cNvSpPr>
            <a:spLocks noChangeArrowheads="1"/>
          </p:cNvSpPr>
          <p:nvPr/>
        </p:nvSpPr>
        <p:spPr bwMode="auto">
          <a:xfrm>
            <a:off x="827585" y="3053277"/>
            <a:ext cx="3168352" cy="246395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Despesas autorizadas</a:t>
            </a:r>
            <a:endParaRPr lang="pt-BR" sz="2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39952" y="3053278"/>
            <a:ext cx="4757798" cy="25545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 smtClean="0"/>
              <a:t>Equipe de trabalho: Seleção feita pela OSC proibida a interferência </a:t>
            </a:r>
            <a:r>
              <a:rPr lang="pt-BR" sz="1600" dirty="0" err="1" smtClean="0"/>
              <a:t>públcia</a:t>
            </a:r>
            <a:r>
              <a:rPr lang="pt-BR" sz="1600" dirty="0" smtClean="0"/>
              <a:t>. Pagamento de todos os encargos, inclusive contribuições sociais, 13º, verbas rescisórias, verbas previstas em convenção coletiva, </a:t>
            </a:r>
            <a:r>
              <a:rPr lang="pt-BR" sz="1600" dirty="0" err="1" smtClean="0"/>
              <a:t>etc</a:t>
            </a:r>
            <a:endParaRPr lang="pt-BR" sz="1600" dirty="0" smtClean="0"/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Diárias de deslocamento de viagens na execução da parceria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Custos indiretos (internet, aluguel, telefone, </a:t>
            </a:r>
            <a:r>
              <a:rPr lang="pt-BR" sz="1600" dirty="0" err="1" smtClean="0"/>
              <a:t>etc</a:t>
            </a:r>
            <a:r>
              <a:rPr lang="pt-BR" sz="1600" dirty="0" smtClean="0"/>
              <a:t>)</a:t>
            </a:r>
          </a:p>
          <a:p>
            <a:pPr marL="285750" indent="-285750" algn="just">
              <a:buFontTx/>
              <a:buChar char="-"/>
            </a:pPr>
            <a:r>
              <a:rPr lang="pt-BR" sz="1600" dirty="0" smtClean="0"/>
              <a:t>Aquisição de equipamentos e materiais permanentes</a:t>
            </a:r>
          </a:p>
        </p:txBody>
      </p:sp>
      <p:sp>
        <p:nvSpPr>
          <p:cNvPr id="16" name="Retângulo 34"/>
          <p:cNvSpPr>
            <a:spLocks noChangeArrowheads="1"/>
          </p:cNvSpPr>
          <p:nvPr/>
        </p:nvSpPr>
        <p:spPr bwMode="auto">
          <a:xfrm>
            <a:off x="827585" y="5607822"/>
            <a:ext cx="3168352" cy="106153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200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Despesas vedadas</a:t>
            </a:r>
            <a:endParaRPr lang="pt-BR" sz="2200" dirty="0">
              <a:solidFill>
                <a:schemeClr val="bg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139953" y="5664150"/>
            <a:ext cx="4752528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600" dirty="0" smtClean="0"/>
              <a:t>Utilizar </a:t>
            </a:r>
            <a:r>
              <a:rPr lang="pt-BR" sz="1600" dirty="0"/>
              <a:t>recursos para finalidade alheia ao objeto da </a:t>
            </a:r>
            <a:r>
              <a:rPr lang="pt-BR" sz="1600" dirty="0" smtClean="0"/>
              <a:t>parceria</a:t>
            </a:r>
          </a:p>
          <a:p>
            <a:pPr marL="285750" indent="-285750" algn="just">
              <a:buFontTx/>
              <a:buChar char="-"/>
            </a:pPr>
            <a:r>
              <a:rPr lang="pt-BR" sz="1600" dirty="0"/>
              <a:t>Pagar, a qualquer título, servidor ou empregado público com recursos vinculados à </a:t>
            </a:r>
            <a:r>
              <a:rPr lang="pt-BR" sz="1600" dirty="0" smtClean="0"/>
              <a:t>parceria</a:t>
            </a:r>
            <a:endParaRPr lang="pt-BR" sz="1600" b="1" dirty="0"/>
          </a:p>
        </p:txBody>
      </p:sp>
      <p:sp>
        <p:nvSpPr>
          <p:cNvPr id="18" name="Retângulo 17"/>
          <p:cNvSpPr/>
          <p:nvPr/>
        </p:nvSpPr>
        <p:spPr>
          <a:xfrm>
            <a:off x="186054" y="548680"/>
            <a:ext cx="497514" cy="604867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Execução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8514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049697" y="692696"/>
            <a:ext cx="2154151" cy="208225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pt-BR" sz="2200" dirty="0" smtClean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Monitoramento e Avaliação </a:t>
            </a:r>
            <a:endParaRPr lang="pt-BR" sz="1400" b="1" dirty="0" smtClean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22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8"/>
          <p:cNvSpPr/>
          <p:nvPr/>
        </p:nvSpPr>
        <p:spPr>
          <a:xfrm>
            <a:off x="107504" y="692696"/>
            <a:ext cx="530513" cy="48867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Monitoramento e Avaliação</a:t>
            </a:r>
            <a:endParaRPr lang="pt-BR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3291130" y="706514"/>
            <a:ext cx="5758641" cy="20744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/>
              <a:t> A administração pública promoverá o monitoramento e a avaliação do cumprimento do objeto da </a:t>
            </a:r>
            <a:r>
              <a:rPr lang="pt-BR" sz="1600" dirty="0" smtClean="0"/>
              <a:t>parceria, por meio de: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1600" dirty="0" smtClean="0"/>
              <a:t>Visitas in loco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1600" dirty="0" smtClean="0"/>
              <a:t>Pesquisa de satisfação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1600" dirty="0" smtClean="0"/>
              <a:t>Apoio técnico de terceiros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1600" dirty="0" smtClean="0"/>
              <a:t>Controle social dos órgãos (conselhos </a:t>
            </a:r>
            <a:r>
              <a:rPr lang="pt-BR" sz="1600" dirty="0" err="1" smtClean="0"/>
              <a:t>etc</a:t>
            </a:r>
            <a:r>
              <a:rPr lang="pt-BR" sz="1600" dirty="0" smtClean="0"/>
              <a:t>)</a:t>
            </a:r>
          </a:p>
          <a:p>
            <a:pPr marL="307340" indent="-28575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endParaRPr lang="pt-BR" sz="1600" dirty="0" smtClean="0"/>
          </a:p>
        </p:txBody>
      </p:sp>
      <p:sp>
        <p:nvSpPr>
          <p:cNvPr id="19" name="Seta para a direita 18"/>
          <p:cNvSpPr/>
          <p:nvPr/>
        </p:nvSpPr>
        <p:spPr>
          <a:xfrm>
            <a:off x="673976" y="1556792"/>
            <a:ext cx="297554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CaixaDeTexto 1"/>
          <p:cNvSpPr txBox="1"/>
          <p:nvPr/>
        </p:nvSpPr>
        <p:spPr>
          <a:xfrm>
            <a:off x="251520" y="4554"/>
            <a:ext cx="8776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Monitoramento e Avaliação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043608" y="2996952"/>
            <a:ext cx="2175693" cy="258544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Gestor no monitoramento e avaliação</a:t>
            </a:r>
            <a:endParaRPr lang="pt-BR" sz="14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291129" y="2996952"/>
            <a:ext cx="57368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 smtClean="0"/>
              <a:t>Acompanhar </a:t>
            </a:r>
            <a:r>
              <a:rPr lang="pt-BR" sz="1600" dirty="0"/>
              <a:t>e fiscalizar a </a:t>
            </a:r>
            <a:r>
              <a:rPr lang="pt-BR" sz="1600" dirty="0" smtClean="0"/>
              <a:t>parceria, dialogando com a OSC</a:t>
            </a:r>
            <a:endParaRPr lang="pt-BR" sz="1600" b="1" dirty="0">
              <a:ea typeface="Times New Roman"/>
            </a:endParaRPr>
          </a:p>
        </p:txBody>
      </p:sp>
      <p:sp>
        <p:nvSpPr>
          <p:cNvPr id="14" name="Seta para a direita 13"/>
          <p:cNvSpPr/>
          <p:nvPr/>
        </p:nvSpPr>
        <p:spPr>
          <a:xfrm>
            <a:off x="673976" y="4149080"/>
            <a:ext cx="297554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20"/>
          <p:cNvSpPr txBox="1"/>
          <p:nvPr/>
        </p:nvSpPr>
        <p:spPr>
          <a:xfrm>
            <a:off x="3307028" y="3501008"/>
            <a:ext cx="572091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pt-BR" sz="1600" dirty="0"/>
              <a:t>Informar ao seu superior hierárquico </a:t>
            </a:r>
            <a:r>
              <a:rPr lang="pt-BR" sz="1600" dirty="0" smtClean="0"/>
              <a:t>acontecimento </a:t>
            </a:r>
            <a:r>
              <a:rPr lang="pt-BR" sz="1600" dirty="0"/>
              <a:t>que comprometa as </a:t>
            </a:r>
            <a:r>
              <a:rPr lang="pt-BR" sz="1600" dirty="0" smtClean="0"/>
              <a:t>ativ. </a:t>
            </a:r>
            <a:r>
              <a:rPr lang="pt-BR" sz="1600" dirty="0"/>
              <a:t>ou metas da </a:t>
            </a:r>
            <a:r>
              <a:rPr lang="pt-BR" sz="1600" dirty="0" smtClean="0"/>
              <a:t>parceria</a:t>
            </a:r>
            <a:endParaRPr lang="pt-BR" sz="1600" dirty="0">
              <a:effectLst/>
            </a:endParaRPr>
          </a:p>
        </p:txBody>
      </p:sp>
      <p:sp>
        <p:nvSpPr>
          <p:cNvPr id="17" name="CaixaDeTexto 22"/>
          <p:cNvSpPr txBox="1"/>
          <p:nvPr/>
        </p:nvSpPr>
        <p:spPr>
          <a:xfrm>
            <a:off x="3329815" y="4221088"/>
            <a:ext cx="5698132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/>
              <a:t>Emitir </a:t>
            </a:r>
            <a:r>
              <a:rPr lang="pt-BR" sz="1600" dirty="0" smtClean="0"/>
              <a:t>parecer </a:t>
            </a:r>
            <a:r>
              <a:rPr lang="pt-BR" sz="1600" dirty="0"/>
              <a:t>de análise da prestação de contas final, </a:t>
            </a:r>
            <a:r>
              <a:rPr lang="pt-BR" sz="1600" dirty="0" smtClean="0"/>
              <a:t>c/ </a:t>
            </a:r>
            <a:r>
              <a:rPr lang="pt-BR" sz="1600" dirty="0"/>
              <a:t>base no relatório técnico de monitoramento e avaliação</a:t>
            </a:r>
            <a:endParaRPr lang="pt-BR" sz="1600" b="1" dirty="0">
              <a:ea typeface="Times New Roman"/>
            </a:endParaRPr>
          </a:p>
        </p:txBody>
      </p:sp>
      <p:sp>
        <p:nvSpPr>
          <p:cNvPr id="18" name="CaixaDeTexto 24"/>
          <p:cNvSpPr txBox="1"/>
          <p:nvPr/>
        </p:nvSpPr>
        <p:spPr>
          <a:xfrm>
            <a:off x="3329815" y="4930598"/>
            <a:ext cx="5698132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  <a:spcAft>
                <a:spcPts val="0"/>
              </a:spcAft>
            </a:pPr>
            <a:r>
              <a:rPr lang="pt-BR" sz="1600" dirty="0"/>
              <a:t>Disponibilizar materiais e equipamentos tecnológicos necessários às atividades de monitoramento e avaliação</a:t>
            </a:r>
            <a:endParaRPr lang="pt-BR" sz="1600" b="1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7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1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1"/>
          <p:cNvSpPr/>
          <p:nvPr/>
        </p:nvSpPr>
        <p:spPr>
          <a:xfrm>
            <a:off x="6715125" y="923742"/>
            <a:ext cx="2357438" cy="785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Retângulo 5"/>
          <p:cNvSpPr/>
          <p:nvPr/>
        </p:nvSpPr>
        <p:spPr>
          <a:xfrm>
            <a:off x="395536" y="1628800"/>
            <a:ext cx="80648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200" b="1" dirty="0">
                <a:solidFill>
                  <a:srgbClr val="006FAC"/>
                </a:solidFill>
                <a:latin typeface="Calibri"/>
                <a:ea typeface="Batang" pitchFamily="18" charset="-127"/>
                <a:cs typeface="Calibri"/>
              </a:rPr>
              <a:t>Criminalização, desconfiança pública</a:t>
            </a:r>
          </a:p>
          <a:p>
            <a:pPr algn="just">
              <a:defRPr/>
            </a:pPr>
            <a:endParaRPr lang="pt-BR" b="1" i="1" u="sng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  <a:p>
            <a:pPr marL="285750" indent="-285750" algn="just">
              <a:buFont typeface="Wingdings" charset="2"/>
              <a:buChar char="ü"/>
              <a:defRPr/>
            </a:pPr>
            <a:r>
              <a:rPr lang="pt-BR" i="1" dirty="0" smtClean="0">
                <a:solidFill>
                  <a:srgbClr val="404040"/>
                </a:solidFill>
                <a:ea typeface="Batang" pitchFamily="18" charset="-127"/>
                <a:cs typeface="Calibri"/>
              </a:rPr>
              <a:t>1</a:t>
            </a:r>
            <a:r>
              <a:rPr lang="en-US" i="1" dirty="0" smtClean="0">
                <a:solidFill>
                  <a:srgbClr val="404040"/>
                </a:solidFill>
                <a:ea typeface="Batang" pitchFamily="18" charset="-127"/>
                <a:cs typeface="Calibri"/>
              </a:rPr>
              <a:t>ª</a:t>
            </a:r>
            <a:r>
              <a:rPr lang="pt-BR" i="1" dirty="0" smtClean="0">
                <a:solidFill>
                  <a:srgbClr val="404040"/>
                </a:solidFill>
                <a:ea typeface="Batang" pitchFamily="18" charset="-127"/>
                <a:cs typeface="Calibri"/>
              </a:rPr>
              <a:t>. CPI </a:t>
            </a:r>
            <a:r>
              <a:rPr lang="pt-BR" i="1" dirty="0">
                <a:solidFill>
                  <a:srgbClr val="404040"/>
                </a:solidFill>
                <a:ea typeface="Batang" pitchFamily="18" charset="-127"/>
                <a:cs typeface="Calibri"/>
              </a:rPr>
              <a:t>das ONGs (</a:t>
            </a:r>
            <a:r>
              <a:rPr lang="pt-BR" i="1" dirty="0" smtClean="0">
                <a:solidFill>
                  <a:srgbClr val="404040"/>
                </a:solidFill>
                <a:ea typeface="Batang" pitchFamily="18" charset="-127"/>
                <a:cs typeface="Calibri"/>
              </a:rPr>
              <a:t>2001-2002), CPI </a:t>
            </a: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da Terra (2003-2005) e 2</a:t>
            </a:r>
            <a:r>
              <a:rPr lang="en-US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ª</a:t>
            </a: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. CPI </a:t>
            </a:r>
            <a:r>
              <a:rPr lang="pt-BR" i="1" dirty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das </a:t>
            </a: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ONGs (2007-2010)</a:t>
            </a:r>
            <a:endParaRPr lang="pt-BR" i="1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  <a:p>
            <a:pPr marL="285750" indent="-285750" algn="just">
              <a:buFont typeface="Wingdings" charset="2"/>
              <a:buChar char="ü"/>
              <a:defRPr/>
            </a:pPr>
            <a:endParaRPr lang="pt-BR" i="1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  <a:p>
            <a:pPr marL="285750" indent="-285750" algn="just">
              <a:buFont typeface="Wingdings" charset="2"/>
              <a:buChar char="ü"/>
              <a:defRPr/>
            </a:pP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Casos </a:t>
            </a:r>
            <a:r>
              <a:rPr lang="pt-BR" i="1" dirty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isolados de má </a:t>
            </a:r>
            <a:r>
              <a:rPr lang="pt-BR" i="1" dirty="0" err="1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versação</a:t>
            </a:r>
            <a:r>
              <a:rPr lang="pt-BR" i="1" dirty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 de recursos públicos estendidos a todo o campo da sociedade civil organizada. </a:t>
            </a:r>
          </a:p>
          <a:p>
            <a:pPr marL="285750" indent="-285750" algn="just">
              <a:buFont typeface="Wingdings" charset="2"/>
              <a:buChar char="ü"/>
              <a:defRPr/>
            </a:pPr>
            <a:endParaRPr lang="pt-BR" i="1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  <a:p>
            <a:pPr marL="285750" indent="-285750" algn="just">
              <a:buFont typeface="Wingdings" charset="2"/>
              <a:buChar char="ü"/>
              <a:defRPr/>
            </a:pP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“Criminalização burocrática”, pela insegurança jurídica e ausência de regras claras em relação as </a:t>
            </a:r>
            <a:r>
              <a:rPr lang="pt-BR" i="1" dirty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parcerias</a:t>
            </a: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.</a:t>
            </a:r>
          </a:p>
          <a:p>
            <a:pPr marL="285750" indent="-285750" algn="just">
              <a:buFont typeface="Wingdings" charset="2"/>
              <a:buChar char="ü"/>
              <a:defRPr/>
            </a:pPr>
            <a:endParaRPr lang="pt-BR" i="1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  <a:p>
            <a:pPr marL="285750" indent="-285750" algn="just">
              <a:buFont typeface="Wingdings" charset="2"/>
              <a:buChar char="ü"/>
              <a:defRPr/>
            </a:pP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2010: Plataforma por um Novo Marco Regulatório das Organizações Sociais</a:t>
            </a:r>
          </a:p>
          <a:p>
            <a:pPr marL="285750" indent="-285750" algn="just">
              <a:buFont typeface="Wingdings" charset="2"/>
              <a:buChar char="ü"/>
              <a:defRPr/>
            </a:pPr>
            <a:endParaRPr lang="pt-BR" i="1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  <a:p>
            <a:pPr marL="285750" indent="-285750" algn="just">
              <a:buFont typeface="Wingdings" charset="2"/>
              <a:buChar char="ü"/>
              <a:defRPr/>
            </a:pPr>
            <a:r>
              <a:rPr lang="pt-BR" i="1" dirty="0" smtClean="0">
                <a:solidFill>
                  <a:srgbClr val="404040"/>
                </a:solidFill>
                <a:latin typeface="Calibri"/>
                <a:ea typeface="Batang" pitchFamily="18" charset="-127"/>
                <a:cs typeface="Calibri"/>
              </a:rPr>
              <a:t>Grupo de Trabalho formado pela Secretaria Geral da Presidência</a:t>
            </a:r>
            <a:endParaRPr lang="pt-BR" i="1" dirty="0">
              <a:solidFill>
                <a:srgbClr val="404040"/>
              </a:solidFill>
              <a:latin typeface="Calibri"/>
              <a:ea typeface="Batang" pitchFamily="18" charset="-127"/>
              <a:cs typeface="Calibri"/>
            </a:endParaRPr>
          </a:p>
        </p:txBody>
      </p:sp>
      <p:sp>
        <p:nvSpPr>
          <p:cNvPr id="21" name="CaixaDeTexto 6"/>
          <p:cNvSpPr txBox="1">
            <a:spLocks noChangeArrowheads="1"/>
          </p:cNvSpPr>
          <p:nvPr/>
        </p:nvSpPr>
        <p:spPr bwMode="auto">
          <a:xfrm>
            <a:off x="605277" y="696355"/>
            <a:ext cx="8856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err="1" smtClean="0">
                <a:solidFill>
                  <a:schemeClr val="tx2"/>
                </a:solidFill>
                <a:latin typeface="Calibri" charset="0"/>
                <a:cs typeface="Calibri" charset="0"/>
              </a:rPr>
              <a:t>Contexto</a:t>
            </a:r>
            <a:endParaRPr lang="en-US" sz="4800" b="1" dirty="0">
              <a:solidFill>
                <a:schemeClr val="tx2"/>
              </a:solidFill>
              <a:latin typeface="Calibri" charset="0"/>
              <a:cs typeface="Calibri" charset="0"/>
            </a:endParaRPr>
          </a:p>
        </p:txBody>
      </p:sp>
      <p:sp>
        <p:nvSpPr>
          <p:cNvPr id="11" name="CaixaDeTexto 6"/>
          <p:cNvSpPr txBox="1"/>
          <p:nvPr/>
        </p:nvSpPr>
        <p:spPr>
          <a:xfrm>
            <a:off x="251520" y="4462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Agenda #MROSC </a:t>
            </a:r>
          </a:p>
        </p:txBody>
      </p:sp>
    </p:spTree>
    <p:extLst>
      <p:ext uri="{BB962C8B-B14F-4D97-AF65-F5344CB8AC3E}">
        <p14:creationId xmlns="" xmlns:p14="http://schemas.microsoft.com/office/powerpoint/2010/main" val="374067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-37495" y="404664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tângulo 32"/>
          <p:cNvSpPr/>
          <p:nvPr/>
        </p:nvSpPr>
        <p:spPr>
          <a:xfrm>
            <a:off x="186054" y="620688"/>
            <a:ext cx="497514" cy="554461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dirty="0" smtClean="0"/>
              <a:t>Prestação de Contas</a:t>
            </a:r>
            <a:endParaRPr lang="pt-BR" dirty="0"/>
          </a:p>
        </p:txBody>
      </p:sp>
      <p:sp>
        <p:nvSpPr>
          <p:cNvPr id="34" name="Retângulo 33"/>
          <p:cNvSpPr>
            <a:spLocks noChangeArrowheads="1"/>
          </p:cNvSpPr>
          <p:nvPr/>
        </p:nvSpPr>
        <p:spPr bwMode="auto">
          <a:xfrm>
            <a:off x="1021098" y="620688"/>
            <a:ext cx="2254758" cy="554461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Conceito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e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pt-BR" sz="2200" dirty="0" smtClean="0">
                <a:solidFill>
                  <a:schemeClr val="bg1"/>
                </a:solidFill>
                <a:cs typeface="Arial" pitchFamily="34" charset="0"/>
              </a:rPr>
              <a:t>mudanças</a:t>
            </a:r>
            <a:endParaRPr lang="pt-BR" sz="2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CaixaDeTexto 1"/>
          <p:cNvSpPr txBox="1"/>
          <p:nvPr/>
        </p:nvSpPr>
        <p:spPr>
          <a:xfrm>
            <a:off x="35496" y="-58082"/>
            <a:ext cx="86719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000" b="1" dirty="0">
                <a:solidFill>
                  <a:schemeClr val="tx2"/>
                </a:solidFill>
              </a:rPr>
              <a:t>O que diz a Lei 13.019/14 sobre </a:t>
            </a:r>
            <a:r>
              <a:rPr lang="pt-BR" sz="3000" b="1" dirty="0" smtClean="0">
                <a:solidFill>
                  <a:schemeClr val="tx2"/>
                </a:solidFill>
              </a:rPr>
              <a:t>Prestação de Contas?</a:t>
            </a:r>
            <a:endParaRPr lang="pt-BR" sz="3000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491880" y="620688"/>
            <a:ext cx="5455419" cy="323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500" dirty="0"/>
              <a:t>A administração pública fornecerá </a:t>
            </a:r>
            <a:r>
              <a:rPr lang="pt-BR" sz="1500" b="1" dirty="0"/>
              <a:t>manuais específicos </a:t>
            </a:r>
            <a:r>
              <a:rPr lang="pt-BR" sz="1500" dirty="0"/>
              <a:t>às </a:t>
            </a:r>
            <a:r>
              <a:rPr lang="pt-BR" sz="1500" dirty="0" err="1" smtClean="0"/>
              <a:t>OSCs</a:t>
            </a:r>
            <a:endParaRPr lang="pt-BR" sz="15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491880" y="1038444"/>
            <a:ext cx="5400600" cy="3323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spcAft>
                <a:spcPts val="0"/>
              </a:spcAft>
            </a:pPr>
            <a:r>
              <a:rPr lang="pt-BR" sz="1500" b="1" dirty="0" smtClean="0"/>
              <a:t>RELATÓRIO DE EXECUÇÃO DO OBJETO</a:t>
            </a:r>
          </a:p>
          <a:p>
            <a:pPr marL="307340" indent="-285750" algn="just">
              <a:spcAft>
                <a:spcPts val="0"/>
              </a:spcAft>
              <a:buFontTx/>
              <a:buChar char="-"/>
            </a:pPr>
            <a:r>
              <a:rPr lang="pt-BR" sz="1500" b="1" dirty="0" smtClean="0"/>
              <a:t>Descrição </a:t>
            </a:r>
            <a:r>
              <a:rPr lang="pt-BR" sz="1500" b="1" dirty="0"/>
              <a:t>pormenorizada </a:t>
            </a:r>
            <a:r>
              <a:rPr lang="pt-BR" sz="1500" dirty="0"/>
              <a:t>das </a:t>
            </a:r>
            <a:r>
              <a:rPr lang="pt-BR" sz="1500" dirty="0" smtClean="0"/>
              <a:t>ativ. </a:t>
            </a:r>
            <a:r>
              <a:rPr lang="pt-BR" sz="1500" dirty="0"/>
              <a:t>realizadas e </a:t>
            </a:r>
            <a:r>
              <a:rPr lang="pt-BR" sz="1500" b="1" dirty="0" smtClean="0"/>
              <a:t>comprovação </a:t>
            </a:r>
            <a:r>
              <a:rPr lang="pt-BR" sz="1500" b="1" dirty="0"/>
              <a:t>do alcance das metas e dos resultados</a:t>
            </a:r>
            <a:r>
              <a:rPr lang="pt-BR" sz="1500" dirty="0"/>
              <a:t> </a:t>
            </a:r>
            <a:r>
              <a:rPr lang="pt-BR" sz="1500" dirty="0" smtClean="0"/>
              <a:t>esperados</a:t>
            </a:r>
          </a:p>
          <a:p>
            <a:pPr marL="307340" indent="-285750" algn="just">
              <a:buFontTx/>
              <a:buChar char="-"/>
            </a:pPr>
            <a:r>
              <a:rPr lang="pt-BR" sz="1500" dirty="0">
                <a:ea typeface="Times New Roman"/>
              </a:rPr>
              <a:t>Dados financeiros analisados para estabelecer o </a:t>
            </a:r>
            <a:r>
              <a:rPr lang="pt-BR" sz="1500" b="1" dirty="0">
                <a:ea typeface="Times New Roman"/>
              </a:rPr>
              <a:t>nexo de causalidade entre a receita e a despesa </a:t>
            </a:r>
            <a:r>
              <a:rPr lang="pt-BR" sz="1500" b="1" dirty="0" smtClean="0">
                <a:ea typeface="Times New Roman"/>
              </a:rPr>
              <a:t>realizada</a:t>
            </a:r>
          </a:p>
          <a:p>
            <a:pPr marL="307340" indent="-285750" algn="just">
              <a:buFontTx/>
              <a:buChar char="-"/>
            </a:pPr>
            <a:r>
              <a:rPr lang="pt-BR" sz="1500" dirty="0"/>
              <a:t>A análise deverá considerar a </a:t>
            </a:r>
            <a:r>
              <a:rPr lang="pt-BR" sz="1500" b="1" dirty="0"/>
              <a:t>verdade real </a:t>
            </a:r>
            <a:r>
              <a:rPr lang="pt-BR" sz="1500" dirty="0"/>
              <a:t>e os </a:t>
            </a:r>
            <a:r>
              <a:rPr lang="pt-BR" sz="1500" b="1" dirty="0"/>
              <a:t>resultados </a:t>
            </a:r>
            <a:r>
              <a:rPr lang="pt-BR" sz="1500" b="1" dirty="0" smtClean="0"/>
              <a:t>alcançados</a:t>
            </a:r>
          </a:p>
          <a:p>
            <a:pPr marL="307340" indent="-285750" algn="just">
              <a:buFontTx/>
              <a:buChar char="-"/>
            </a:pPr>
            <a:r>
              <a:rPr lang="pt-BR" sz="1500" dirty="0"/>
              <a:t>Prestação de contas e atos que dela decorram devem ser realizados em </a:t>
            </a:r>
            <a:r>
              <a:rPr lang="pt-BR" sz="1500" b="1" dirty="0"/>
              <a:t>plataforma eletrônica. </a:t>
            </a:r>
            <a:r>
              <a:rPr lang="pt-BR" sz="1500" dirty="0"/>
              <a:t>permitindo a visualização por qualquer interessado </a:t>
            </a:r>
            <a:endParaRPr lang="pt-BR" sz="1500" dirty="0" smtClean="0"/>
          </a:p>
          <a:p>
            <a:pPr marL="307340" indent="-285750" algn="just">
              <a:buFontTx/>
              <a:buChar char="-"/>
            </a:pPr>
            <a:r>
              <a:rPr lang="pt-BR" sz="1500" dirty="0" smtClean="0"/>
              <a:t>Se </a:t>
            </a:r>
            <a:r>
              <a:rPr lang="pt-BR" sz="1500" dirty="0"/>
              <a:t>a duração da parceria exceder um ano, a organização da sociedade civil deverá apresentar prestação de contas ao fim de cada exercício, para fins de monitoramento do cumprimento das metas do </a:t>
            </a:r>
            <a:r>
              <a:rPr lang="pt-BR" sz="1500" dirty="0" smtClean="0"/>
              <a:t>objeto</a:t>
            </a:r>
            <a:endParaRPr lang="pt-BR" sz="15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616409" y="4509120"/>
            <a:ext cx="5455419" cy="1708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 smtClean="0"/>
              <a:t>RELATÓRIO DE EXECUÇÃO FINANCEIRA</a:t>
            </a:r>
          </a:p>
          <a:p>
            <a:pPr marL="285750" indent="-285750" algn="just">
              <a:buFontTx/>
              <a:buChar char="-"/>
            </a:pPr>
            <a:r>
              <a:rPr lang="pt-BR" sz="1500" dirty="0" smtClean="0"/>
              <a:t>A prestação de contas deixou de ser uma análise de DESPESAS para ser uma análise de RESULTADOS</a:t>
            </a:r>
            <a:endParaRPr lang="pt-BR" sz="1500" b="1" dirty="0"/>
          </a:p>
          <a:p>
            <a:pPr marL="285750" indent="-285750" algn="just">
              <a:buFontTx/>
              <a:buChar char="-"/>
            </a:pPr>
            <a:r>
              <a:rPr lang="pt-BR" sz="1500" dirty="0" smtClean="0"/>
              <a:t>Somente na hipótese de descumprimento de metas ou </a:t>
            </a:r>
            <a:r>
              <a:rPr lang="pt-BR" sz="1500" dirty="0" err="1" smtClean="0"/>
              <a:t>indicios</a:t>
            </a:r>
            <a:r>
              <a:rPr lang="pt-BR" sz="1500" dirty="0" smtClean="0"/>
              <a:t> de irregularidade</a:t>
            </a:r>
          </a:p>
          <a:p>
            <a:pPr marL="285750" indent="-285750" algn="just">
              <a:buFontTx/>
              <a:buChar char="-"/>
            </a:pPr>
            <a:r>
              <a:rPr lang="pt-BR" sz="1500" dirty="0" smtClean="0"/>
              <a:t>Ações compensatórias: </a:t>
            </a:r>
            <a:r>
              <a:rPr lang="pt-BR" sz="1500" dirty="0">
                <a:ea typeface="Times New Roman"/>
              </a:rPr>
              <a:t>d</a:t>
            </a:r>
            <a:r>
              <a:rPr lang="pt-BR" sz="1500" dirty="0">
                <a:solidFill>
                  <a:prstClr val="black"/>
                </a:solidFill>
                <a:ea typeface="Times New Roman"/>
              </a:rPr>
              <a:t>esde que não tenha havido dolo ou fraude e não seja o caso de restituição integral de </a:t>
            </a:r>
            <a:r>
              <a:rPr lang="pt-BR" sz="1500" dirty="0" smtClean="0">
                <a:solidFill>
                  <a:prstClr val="black"/>
                </a:solidFill>
                <a:ea typeface="Times New Roman"/>
              </a:rPr>
              <a:t>recursos</a:t>
            </a:r>
            <a:endParaRPr lang="pt-BR" sz="1500" dirty="0" smtClean="0"/>
          </a:p>
        </p:txBody>
      </p:sp>
    </p:spTree>
    <p:extLst>
      <p:ext uri="{BB962C8B-B14F-4D97-AF65-F5344CB8AC3E}">
        <p14:creationId xmlns="" xmlns:p14="http://schemas.microsoft.com/office/powerpoint/2010/main" val="42921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13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1"/>
          <p:cNvSpPr txBox="1"/>
          <p:nvPr/>
        </p:nvSpPr>
        <p:spPr>
          <a:xfrm>
            <a:off x="23529" y="44624"/>
            <a:ext cx="2336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Fluxos Macro da Lei </a:t>
            </a:r>
            <a:endParaRPr lang="pt-BR" sz="2000" b="1" dirty="0">
              <a:solidFill>
                <a:schemeClr val="tx2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2" y="949846"/>
            <a:ext cx="8875076" cy="4958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99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67979" y="1352094"/>
            <a:ext cx="2736816" cy="6826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Utilidade Pública Estadual e Municipal</a:t>
            </a:r>
            <a:endParaRPr lang="pt-BR" sz="2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Retângulo 34"/>
          <p:cNvSpPr>
            <a:spLocks noChangeArrowheads="1"/>
          </p:cNvSpPr>
          <p:nvPr/>
        </p:nvSpPr>
        <p:spPr bwMode="auto">
          <a:xfrm>
            <a:off x="767979" y="2783777"/>
            <a:ext cx="2736816" cy="65104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Lei 8666 - Licitação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767979" y="2084268"/>
            <a:ext cx="2736816" cy="66095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CEBAS	</a:t>
            </a:r>
            <a:endParaRPr lang="pt-BR" sz="2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767979" y="590469"/>
            <a:ext cx="2736816" cy="7047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Utilidade Pública Federal	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594366" y="1352094"/>
            <a:ext cx="49965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Deverão ser regulamentados nos Municípios e Estados</a:t>
            </a:r>
            <a:endParaRPr lang="pt-BR" sz="1700" b="1" dirty="0">
              <a:ea typeface="Times New Roman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594366" y="2763576"/>
            <a:ext cx="4996519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Inaplicabilidade para Organizações da sociedade civil e suas parcerias</a:t>
            </a:r>
            <a:endParaRPr lang="pt-BR" sz="1600" dirty="0">
              <a:ea typeface="Times New Roman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3594366" y="2059175"/>
            <a:ext cx="49965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Caráter tributário</a:t>
            </a:r>
            <a:endParaRPr lang="pt-BR" sz="1600" dirty="0">
              <a:ea typeface="Times New Roman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594366" y="636365"/>
            <a:ext cx="49965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Revogada pela Lei</a:t>
            </a:r>
            <a:endParaRPr lang="pt-BR" sz="1600" dirty="0">
              <a:ea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85491"/>
            <a:ext cx="230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Aspectos relevantes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29" name="Retângulo 34"/>
          <p:cNvSpPr>
            <a:spLocks noChangeArrowheads="1"/>
          </p:cNvSpPr>
          <p:nvPr/>
        </p:nvSpPr>
        <p:spPr bwMode="auto">
          <a:xfrm>
            <a:off x="767979" y="3487963"/>
            <a:ext cx="2736816" cy="637861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Sítio eletrônico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594366" y="3573016"/>
            <a:ext cx="49965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Municípios deverão estabelecer plataforma própria</a:t>
            </a:r>
            <a:endParaRPr lang="pt-BR" sz="1600" dirty="0">
              <a:ea typeface="Times New Roman"/>
            </a:endParaRPr>
          </a:p>
        </p:txBody>
      </p:sp>
      <p:sp>
        <p:nvSpPr>
          <p:cNvPr id="32" name="Retângulo 34"/>
          <p:cNvSpPr>
            <a:spLocks noChangeArrowheads="1"/>
          </p:cNvSpPr>
          <p:nvPr/>
        </p:nvSpPr>
        <p:spPr bwMode="auto">
          <a:xfrm>
            <a:off x="767979" y="4177254"/>
            <a:ext cx="2736816" cy="654173"/>
          </a:xfrm>
          <a:prstGeom prst="rect">
            <a:avLst/>
          </a:prstGeom>
          <a:solidFill>
            <a:schemeClr val="bg2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Mudanças no decorrer da parceria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3594366" y="4172783"/>
            <a:ext cx="49965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Termo Aditivo e </a:t>
            </a:r>
            <a:r>
              <a:rPr lang="pt-BR" sz="1600" dirty="0" err="1" smtClean="0"/>
              <a:t>Apostilamento</a:t>
            </a:r>
            <a:endParaRPr lang="pt-BR" sz="1600" dirty="0">
              <a:ea typeface="Times New Roman"/>
            </a:endParaRPr>
          </a:p>
        </p:txBody>
      </p:sp>
      <p:sp>
        <p:nvSpPr>
          <p:cNvPr id="34" name="Retângulo 34"/>
          <p:cNvSpPr>
            <a:spLocks noChangeArrowheads="1"/>
          </p:cNvSpPr>
          <p:nvPr/>
        </p:nvSpPr>
        <p:spPr bwMode="auto">
          <a:xfrm>
            <a:off x="767979" y="4892364"/>
            <a:ext cx="2736816" cy="67194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Lei Diretrizes Orçamentárias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594364" y="4896893"/>
            <a:ext cx="4996520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O processo anterior de negociação “política” continua existindo</a:t>
            </a:r>
            <a:endParaRPr lang="pt-BR" sz="1600" dirty="0">
              <a:ea typeface="Times New Roman"/>
            </a:endParaRPr>
          </a:p>
        </p:txBody>
      </p:sp>
      <p:sp>
        <p:nvSpPr>
          <p:cNvPr id="25" name="Retângulo 24"/>
          <p:cNvSpPr>
            <a:spLocks noChangeArrowheads="1"/>
          </p:cNvSpPr>
          <p:nvPr/>
        </p:nvSpPr>
        <p:spPr bwMode="auto">
          <a:xfrm>
            <a:off x="767980" y="5611729"/>
            <a:ext cx="2736817" cy="61969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Regulamentação nos Municípios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594366" y="5611250"/>
            <a:ext cx="4996519" cy="357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500" dirty="0" smtClean="0"/>
              <a:t>Lei (Câmara Vereadores) ou Decreto pelo Executivo</a:t>
            </a:r>
            <a:endParaRPr lang="pt-BR" sz="1500" b="1" dirty="0">
              <a:ea typeface="Times New Roman"/>
            </a:endParaRPr>
          </a:p>
        </p:txBody>
      </p:sp>
      <p:sp>
        <p:nvSpPr>
          <p:cNvPr id="53" name="Seta para a direita 52"/>
          <p:cNvSpPr/>
          <p:nvPr/>
        </p:nvSpPr>
        <p:spPr>
          <a:xfrm>
            <a:off x="202270" y="1499920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Seta para a direita 53"/>
          <p:cNvSpPr/>
          <p:nvPr/>
        </p:nvSpPr>
        <p:spPr>
          <a:xfrm>
            <a:off x="198020" y="2246708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Seta para a direita 54"/>
          <p:cNvSpPr/>
          <p:nvPr/>
        </p:nvSpPr>
        <p:spPr>
          <a:xfrm>
            <a:off x="194726" y="2881712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6" name="Seta para a direita 55"/>
          <p:cNvSpPr/>
          <p:nvPr/>
        </p:nvSpPr>
        <p:spPr>
          <a:xfrm>
            <a:off x="198020" y="3573018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Seta para a direita 56"/>
          <p:cNvSpPr/>
          <p:nvPr/>
        </p:nvSpPr>
        <p:spPr>
          <a:xfrm>
            <a:off x="202270" y="764706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Seta para a direita 57"/>
          <p:cNvSpPr/>
          <p:nvPr/>
        </p:nvSpPr>
        <p:spPr>
          <a:xfrm>
            <a:off x="178401" y="4294027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9" name="Seta para a direita 58"/>
          <p:cNvSpPr/>
          <p:nvPr/>
        </p:nvSpPr>
        <p:spPr>
          <a:xfrm>
            <a:off x="202271" y="5039165"/>
            <a:ext cx="411779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0" name="Seta para a direita 59"/>
          <p:cNvSpPr/>
          <p:nvPr/>
        </p:nvSpPr>
        <p:spPr>
          <a:xfrm>
            <a:off x="209956" y="5687237"/>
            <a:ext cx="411779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6869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767979" y="1352094"/>
            <a:ext cx="2736816" cy="68268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Autonomia das OSC</a:t>
            </a:r>
            <a:endParaRPr lang="pt-BR" sz="2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18" name="Retângulo 34"/>
          <p:cNvSpPr>
            <a:spLocks noChangeArrowheads="1"/>
          </p:cNvSpPr>
          <p:nvPr/>
        </p:nvSpPr>
        <p:spPr bwMode="auto">
          <a:xfrm>
            <a:off x="755576" y="3573016"/>
            <a:ext cx="2736816" cy="65104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Providências urgentes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767979" y="2084268"/>
            <a:ext cx="2736816" cy="66095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Burocracia	</a:t>
            </a:r>
            <a:endParaRPr lang="pt-BR" sz="2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Retângulo 25"/>
          <p:cNvSpPr>
            <a:spLocks noChangeArrowheads="1"/>
          </p:cNvSpPr>
          <p:nvPr/>
        </p:nvSpPr>
        <p:spPr bwMode="auto">
          <a:xfrm>
            <a:off x="767979" y="590469"/>
            <a:ext cx="2736816" cy="70472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cs typeface="Arial" pitchFamily="34" charset="0"/>
              </a:rPr>
              <a:t>Vigência	</a:t>
            </a:r>
            <a:endParaRPr lang="pt-BR" sz="2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3594366" y="1352094"/>
            <a:ext cx="4996519" cy="3754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Há outros recursos que não são públicos</a:t>
            </a:r>
            <a:endParaRPr lang="pt-BR" sz="1700" b="1" dirty="0">
              <a:ea typeface="Times New Roman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594366" y="3573016"/>
            <a:ext cx="4996519" cy="274690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307340" indent="-285750" algn="just">
              <a:lnSpc>
                <a:spcPct val="115000"/>
              </a:lnSpc>
              <a:buFontTx/>
              <a:buChar char="-"/>
            </a:pPr>
            <a:r>
              <a:rPr lang="pt-BR" sz="1600" dirty="0" smtClean="0"/>
              <a:t>Possibilidade de Termo Aditivo ainda esse ano ou no da 01/01/2017</a:t>
            </a:r>
          </a:p>
          <a:p>
            <a:pPr marL="307340" indent="-285750" algn="just">
              <a:lnSpc>
                <a:spcPct val="115000"/>
              </a:lnSpc>
              <a:buFontTx/>
              <a:buChar char="-"/>
            </a:pPr>
            <a:r>
              <a:rPr lang="pt-BR" sz="1600" dirty="0">
                <a:ea typeface="Times New Roman"/>
              </a:rPr>
              <a:t>Organizar a máquina pública para realização das parcerias nos moldes da nova </a:t>
            </a:r>
            <a:r>
              <a:rPr lang="pt-BR" sz="1600" dirty="0" smtClean="0">
                <a:ea typeface="Times New Roman"/>
              </a:rPr>
              <a:t>lei</a:t>
            </a:r>
            <a:endParaRPr lang="pt-BR" sz="1600" dirty="0" smtClean="0"/>
          </a:p>
          <a:p>
            <a:pPr marL="307340" indent="-285750" algn="just">
              <a:lnSpc>
                <a:spcPct val="115000"/>
              </a:lnSpc>
              <a:buFontTx/>
              <a:buChar char="-"/>
            </a:pPr>
            <a:r>
              <a:rPr lang="pt-BR" sz="1600" dirty="0" smtClean="0"/>
              <a:t>Lei de Responsabilidade Fiscal (art. 42)</a:t>
            </a:r>
          </a:p>
          <a:p>
            <a:pPr marL="21590" algn="just">
              <a:lnSpc>
                <a:spcPct val="115000"/>
              </a:lnSpc>
            </a:pPr>
            <a:r>
              <a:rPr lang="pt-BR" sz="1400" dirty="0" smtClean="0"/>
              <a:t>“É </a:t>
            </a:r>
            <a:r>
              <a:rPr lang="pt-BR" sz="1400" dirty="0"/>
              <a:t>vedado ao titular de Poder ou órgão referido no art. 20, nos últimos dois quadrimestres do seu mandato, </a:t>
            </a:r>
            <a:r>
              <a:rPr lang="pt-BR" sz="1400" b="1" u="sng" dirty="0"/>
              <a:t>contrair obrigação de despesa </a:t>
            </a:r>
            <a:r>
              <a:rPr lang="pt-BR" sz="1400" dirty="0"/>
              <a:t>que não possa ser cumprida integralmente dentro dele, ou que tenha parcelas a serem pagas no exercício seguinte sem que haja suficiente disponibilidade de caixa para este </a:t>
            </a:r>
            <a:r>
              <a:rPr lang="pt-BR" sz="1400" dirty="0" smtClean="0"/>
              <a:t>efeito”.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594366" y="2059175"/>
            <a:ext cx="4996519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A lei vem com a tentativa de desburocratizar, devendo os Municípios seguir a mesma lógica</a:t>
            </a:r>
            <a:endParaRPr lang="pt-BR" sz="1600" dirty="0">
              <a:ea typeface="Times New Roman"/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3598186" y="620688"/>
            <a:ext cx="4996519" cy="65864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União e Estado: 23/01/2016</a:t>
            </a:r>
          </a:p>
          <a:p>
            <a:pPr marL="21590" algn="just">
              <a:lnSpc>
                <a:spcPct val="115000"/>
              </a:lnSpc>
            </a:pPr>
            <a:r>
              <a:rPr lang="pt-BR" sz="1600" dirty="0" smtClean="0">
                <a:ea typeface="Times New Roman"/>
              </a:rPr>
              <a:t>Municípios: 01/01/2017</a:t>
            </a:r>
            <a:endParaRPr lang="pt-BR" sz="1600" dirty="0">
              <a:ea typeface="Times New Roman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85491"/>
            <a:ext cx="2308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tx2"/>
                </a:solidFill>
              </a:rPr>
              <a:t>Aspectos relevantes</a:t>
            </a:r>
            <a:endParaRPr lang="pt-BR" sz="2000" b="1" dirty="0">
              <a:solidFill>
                <a:schemeClr val="tx2"/>
              </a:solidFill>
            </a:endParaRPr>
          </a:p>
        </p:txBody>
      </p:sp>
      <p:sp>
        <p:nvSpPr>
          <p:cNvPr id="53" name="Seta para a direita 52"/>
          <p:cNvSpPr/>
          <p:nvPr/>
        </p:nvSpPr>
        <p:spPr>
          <a:xfrm>
            <a:off x="202270" y="1499920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4" name="Seta para a direita 53"/>
          <p:cNvSpPr/>
          <p:nvPr/>
        </p:nvSpPr>
        <p:spPr>
          <a:xfrm>
            <a:off x="198020" y="2246708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" name="Seta para a direita 54"/>
          <p:cNvSpPr/>
          <p:nvPr/>
        </p:nvSpPr>
        <p:spPr>
          <a:xfrm>
            <a:off x="194726" y="3645024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7" name="Seta para a direita 56"/>
          <p:cNvSpPr/>
          <p:nvPr/>
        </p:nvSpPr>
        <p:spPr>
          <a:xfrm>
            <a:off x="202270" y="764706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202270" y="4390012"/>
            <a:ext cx="3302525" cy="19193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300" dirty="0" smtClean="0"/>
              <a:t>Decreto Federal art. 91 §3º A administração pública federal poderá firmar termos aditivos de convênios e instrumentos </a:t>
            </a:r>
            <a:r>
              <a:rPr lang="pt-BR" sz="1300" dirty="0" err="1" smtClean="0"/>
              <a:t>confêneres</a:t>
            </a:r>
            <a:r>
              <a:rPr lang="pt-BR" sz="1300" dirty="0" smtClean="0"/>
              <a:t> prorrogáveis por período igual ou inferior ao inicialmente estabelecido, observada a legislação vigente ao tempo da sua celebração original e a aplicação subsidiária da Lei</a:t>
            </a:r>
            <a:endParaRPr lang="pt-BR" sz="1300" dirty="0">
              <a:ea typeface="Times New Roman"/>
            </a:endParaRPr>
          </a:p>
        </p:txBody>
      </p:sp>
      <p:sp>
        <p:nvSpPr>
          <p:cNvPr id="31" name="Retângulo 30"/>
          <p:cNvSpPr>
            <a:spLocks noChangeArrowheads="1"/>
          </p:cNvSpPr>
          <p:nvPr/>
        </p:nvSpPr>
        <p:spPr bwMode="auto">
          <a:xfrm>
            <a:off x="755576" y="2840051"/>
            <a:ext cx="2736816" cy="660957"/>
          </a:xfrm>
          <a:prstGeom prst="rect">
            <a:avLst/>
          </a:prstGeom>
          <a:solidFill>
            <a:schemeClr val="accent4">
              <a:lumMod val="5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pt-BR" sz="2200" b="1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Qualificação de dirigentes	</a:t>
            </a:r>
            <a:endParaRPr lang="pt-BR" sz="2200" b="1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251520" y="2924944"/>
            <a:ext cx="435648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3607929" y="2926168"/>
            <a:ext cx="4996519" cy="3588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1590" algn="just">
              <a:lnSpc>
                <a:spcPct val="115000"/>
              </a:lnSpc>
            </a:pPr>
            <a:r>
              <a:rPr lang="pt-BR" sz="1600" dirty="0" smtClean="0"/>
              <a:t>Limites para as Organizações</a:t>
            </a:r>
            <a:endParaRPr lang="pt-BR" sz="1600" dirty="0"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392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73"/>
          <p:cNvSpPr txBox="1"/>
          <p:nvPr/>
        </p:nvSpPr>
        <p:spPr>
          <a:xfrm>
            <a:off x="27297" y="44624"/>
            <a:ext cx="89371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endParaRPr lang="pt-BR" sz="30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2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7692300"/>
              </p:ext>
            </p:extLst>
          </p:nvPr>
        </p:nvGraphicFramePr>
        <p:xfrm>
          <a:off x="179514" y="836712"/>
          <a:ext cx="8783959" cy="560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3"/>
                <a:gridCol w="216024"/>
                <a:gridCol w="4319462"/>
              </a:tblGrid>
              <a:tr h="676028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O QUE MUDA PARA AS ORGANIZAÇÕES DA SOCIEDADE CIVIL</a:t>
                      </a:r>
                      <a:endParaRPr lang="pt-B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dirty="0" smtClean="0"/>
                        <a:t>O QUE MUDA PARA A ADMINISTRAÇÃO PÚBLICA</a:t>
                      </a:r>
                      <a:endParaRPr lang="pt-BR" dirty="0"/>
                    </a:p>
                  </a:txBody>
                  <a:tcPr>
                    <a:solidFill>
                      <a:srgbClr val="953735"/>
                    </a:solidFill>
                  </a:tcPr>
                </a:tc>
              </a:tr>
              <a:tr h="4796580">
                <a:tc>
                  <a:txBody>
                    <a:bodyPr/>
                    <a:lstStyle/>
                    <a:p>
                      <a:pPr marL="173038" lvl="0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Regime jurídico próprio</a:t>
                      </a: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mais adequado à forma de funcionamento das organizações</a:t>
                      </a:r>
                    </a:p>
                    <a:p>
                      <a:pPr marL="173038" lvl="0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Clareza</a:t>
                      </a: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sobre as regras a serem cumpridas, que hoje </a:t>
                      </a: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podem variar ano a ano, entre órgãos e entre entes</a:t>
                      </a:r>
                      <a:endParaRPr lang="pt-BR" sz="178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Permite </a:t>
                      </a: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pagamento da equipe de trabalho</a:t>
                      </a: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de </a:t>
                      </a: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despesas administrativas</a:t>
                      </a: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proporcionalmente ao uso no objeto da parceria</a:t>
                      </a:r>
                    </a:p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 os </a:t>
                      </a: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Termos de Colaboração </a:t>
                      </a:r>
                      <a:r>
                        <a:rPr lang="pt-BR" sz="178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(iniciativa da administração, para execução de políticas) de </a:t>
                      </a: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Fomento </a:t>
                      </a:r>
                      <a:r>
                        <a:rPr lang="pt-BR" sz="178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(para fomentar ideias novas, que contribuam para as políticas públicas - permite a iniciativa da sociedade civil) e</a:t>
                      </a:r>
                      <a:r>
                        <a:rPr lang="pt-BR" sz="178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</a:t>
                      </a:r>
                      <a:r>
                        <a:rPr lang="pt-BR" sz="178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Acordo de Cooperação </a:t>
                      </a:r>
                      <a:r>
                        <a:rPr lang="pt-BR" sz="178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(parcerias sem transferência de recursos financeiros)</a:t>
                      </a:r>
                      <a:endParaRPr lang="pt-BR" sz="1780" dirty="0"/>
                    </a:p>
                  </a:txBody>
                  <a:tcPr>
                    <a:lnR w="12700" cmpd="sng">
                      <a:noFill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lvl="0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Organiza, em uma única lei nacional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o regramento do repasse de recursos para </a:t>
                      </a:r>
                      <a:r>
                        <a:rPr lang="pt-BR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OSC</a:t>
                      </a:r>
                      <a:endParaRPr lang="pt-BR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lvl="0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regras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como:</a:t>
                      </a:r>
                      <a:endParaRPr lang="pt-BR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lvl="1" indent="-920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chamamento público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garantindo transparência e oportunidades iguais; 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lvl="1" indent="-920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de “ficha limpa” </a:t>
                      </a: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organizações e seus dirigentes; </a:t>
                      </a:r>
                      <a:endParaRPr lang="pt-BR" sz="14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8775" lvl="1" indent="-92075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 de tempo de existência </a:t>
                      </a:r>
                      <a:r>
                        <a:rPr lang="pt-BR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(3 anos) 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 </a:t>
                      </a:r>
                      <a:r>
                        <a:rPr lang="pt-BR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experiência</a:t>
                      </a:r>
                      <a:r>
                        <a:rPr lang="pt-B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no objeto da parceria</a:t>
                      </a:r>
                      <a:endParaRPr lang="pt-BR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Possibilita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prestação e análise de contas simplificadas 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as parcerias e cria a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aprovação com ressalvas</a:t>
                      </a:r>
                    </a:p>
                    <a:p>
                      <a:pPr marL="173038" marR="0" lvl="0" indent="-1730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Amplia as </a:t>
                      </a:r>
                      <a:r>
                        <a:rPr lang="pt-BR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exigências de planejamento das parcerias</a:t>
                      </a:r>
                      <a:r>
                        <a:rPr lang="pt-BR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 a sociedade civil</a:t>
                      </a:r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1"/>
          <p:cNvSpPr txBox="1"/>
          <p:nvPr/>
        </p:nvSpPr>
        <p:spPr>
          <a:xfrm>
            <a:off x="147600" y="148570"/>
            <a:ext cx="55045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A Lei 13.019/2014 e o Decreto Federal 8.726/2016</a:t>
            </a:r>
          </a:p>
        </p:txBody>
      </p:sp>
    </p:spTree>
    <p:extLst>
      <p:ext uri="{BB962C8B-B14F-4D97-AF65-F5344CB8AC3E}">
        <p14:creationId xmlns="" xmlns:p14="http://schemas.microsoft.com/office/powerpoint/2010/main" val="18631703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2435722"/>
              </p:ext>
            </p:extLst>
          </p:nvPr>
        </p:nvGraphicFramePr>
        <p:xfrm>
          <a:off x="467544" y="1381782"/>
          <a:ext cx="8208913" cy="312734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4282912"/>
                <a:gridCol w="1983686"/>
                <a:gridCol w="1942315"/>
              </a:tblGrid>
              <a:tr h="346914">
                <a:tc rowSpan="2">
                  <a:txBody>
                    <a:bodyPr/>
                    <a:lstStyle/>
                    <a:p>
                      <a:pPr lvl="1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ÓRGÃOS DO GOVERNO FEDERAL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chemeClr val="tx2"/>
                          </a:solidFill>
                          <a:effectLst/>
                        </a:rPr>
                        <a:t>ORGANIZAÇÕES DA SOCIEDADE CIVIL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0637" marR="10637" marT="0" marB="0"/>
                </a:tc>
              </a:tr>
              <a:tr h="327109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7" marR="1063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Titulares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 smtClean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pt-BR" sz="1400" b="1" dirty="0" smtClean="0">
                          <a:solidFill>
                            <a:schemeClr val="tx2"/>
                          </a:solidFill>
                          <a:effectLst/>
                        </a:rPr>
                        <a:t>Suplentes</a:t>
                      </a:r>
                      <a:endParaRPr lang="pt-BR" sz="1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1.Secretaria-Geral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Presidência da República 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1.ABONG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8.Instituto Ethos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2.Casa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Civil da Presidência 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República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2.GIFE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9.APEMA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3.Controladoria-Geral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União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3.CLAI-BRASIL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10.Cáritas </a:t>
                      </a: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</a:rPr>
                        <a:t>Brasileira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4.Advocacia-Geral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União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4.CEBRAF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11.Visão </a:t>
                      </a:r>
                      <a:r>
                        <a:rPr lang="pt-BR" sz="1500" dirty="0">
                          <a:solidFill>
                            <a:schemeClr val="tx2"/>
                          </a:solidFill>
                          <a:effectLst/>
                        </a:rPr>
                        <a:t>Mundial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5.Ministério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Justiça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5.Fundação </a:t>
                      </a:r>
                      <a:r>
                        <a:rPr lang="pt-BR" sz="1500" dirty="0" err="1" smtClean="0">
                          <a:solidFill>
                            <a:schemeClr val="tx2"/>
                          </a:solidFill>
                          <a:effectLst/>
                        </a:rPr>
                        <a:t>Esquel</a:t>
                      </a: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 Brasil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12.INESC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6.Ministério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do Planejamento, Orçamento e </a:t>
                      </a: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Gestão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6.UNICAFES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13.ISA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  <a:tr h="3504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 smtClean="0">
                          <a:solidFill>
                            <a:schemeClr val="tx2"/>
                          </a:solidFill>
                          <a:effectLst/>
                        </a:rPr>
                        <a:t>7.Ministério </a:t>
                      </a:r>
                      <a:r>
                        <a:rPr lang="pt-BR" sz="1500" b="0" dirty="0">
                          <a:solidFill>
                            <a:schemeClr val="tx2"/>
                          </a:solidFill>
                          <a:effectLst/>
                        </a:rPr>
                        <a:t>da Fazenda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7.CONCRAB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500" dirty="0" smtClean="0">
                          <a:solidFill>
                            <a:schemeClr val="tx2"/>
                          </a:solidFill>
                          <a:effectLst/>
                        </a:rPr>
                        <a:t>14.FENAPAE</a:t>
                      </a:r>
                      <a:endParaRPr lang="pt-BR" sz="1500" b="0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0638" marR="10638" marT="0" marB="0"/>
                </a:tc>
              </a:tr>
            </a:tbl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320694" y="490305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tx2"/>
                </a:solidFill>
              </a:rPr>
              <a:t>Plataforma por um Novo Marco Regulatório das </a:t>
            </a:r>
            <a:r>
              <a:rPr lang="pt-BR" sz="2000" b="1" dirty="0" err="1" smtClean="0">
                <a:solidFill>
                  <a:schemeClr val="tx2"/>
                </a:solidFill>
              </a:rPr>
              <a:t>OSCs</a:t>
            </a:r>
            <a:endParaRPr lang="pt-BR" sz="2000" b="1" dirty="0" smtClean="0">
              <a:solidFill>
                <a:schemeClr val="tx2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9574" y="44624"/>
            <a:ext cx="69916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pt-BR" sz="3200" dirty="0" smtClean="0">
                <a:solidFill>
                  <a:schemeClr val="tx2"/>
                </a:solidFill>
                <a:latin typeface="+mn-lt"/>
                <a:cs typeface="+mn-cs"/>
              </a:rPr>
              <a:t>Construção participativa</a:t>
            </a:r>
            <a:endParaRPr lang="pt-B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59575" y="76470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pt-BR" sz="2000" b="1" dirty="0" smtClean="0">
                <a:solidFill>
                  <a:schemeClr val="tx2"/>
                </a:solidFill>
              </a:rPr>
              <a:t>Grupo de Trabalho Interministerial </a:t>
            </a:r>
            <a:r>
              <a:rPr lang="pt-BR" dirty="0" smtClean="0">
                <a:solidFill>
                  <a:schemeClr val="tx2"/>
                </a:solidFill>
              </a:rPr>
              <a:t>(Novembro de 2011 a junho de 2012):</a:t>
            </a:r>
          </a:p>
        </p:txBody>
      </p:sp>
      <p:sp>
        <p:nvSpPr>
          <p:cNvPr id="13" name="Retângulo de cantos arredondados 5"/>
          <p:cNvSpPr/>
          <p:nvPr/>
        </p:nvSpPr>
        <p:spPr>
          <a:xfrm>
            <a:off x="755576" y="5310424"/>
            <a:ext cx="708467" cy="651196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tângulo de cantos arredondados 11"/>
          <p:cNvSpPr/>
          <p:nvPr/>
        </p:nvSpPr>
        <p:spPr>
          <a:xfrm>
            <a:off x="1691680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Retângulo de cantos arredondados 9"/>
          <p:cNvSpPr/>
          <p:nvPr/>
        </p:nvSpPr>
        <p:spPr>
          <a:xfrm>
            <a:off x="2682403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tângulo de cantos arredondados 10"/>
          <p:cNvSpPr/>
          <p:nvPr/>
        </p:nvSpPr>
        <p:spPr>
          <a:xfrm>
            <a:off x="3635896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Retângulo de cantos arredondados 12"/>
          <p:cNvSpPr/>
          <p:nvPr/>
        </p:nvSpPr>
        <p:spPr>
          <a:xfrm>
            <a:off x="4572000" y="5310424"/>
            <a:ext cx="740670" cy="651196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CaixaDeTexto 4"/>
          <p:cNvSpPr txBox="1"/>
          <p:nvPr/>
        </p:nvSpPr>
        <p:spPr>
          <a:xfrm>
            <a:off x="5312670" y="5287682"/>
            <a:ext cx="1026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1F497D"/>
                </a:solidFill>
              </a:rPr>
              <a:t>+ 50 mil </a:t>
            </a:r>
            <a:r>
              <a:rPr lang="pt-BR" sz="2000" b="1" dirty="0" err="1" smtClean="0">
                <a:solidFill>
                  <a:srgbClr val="1F497D"/>
                </a:solidFill>
              </a:rPr>
              <a:t>OSCs</a:t>
            </a:r>
            <a:endParaRPr lang="pt-BR" sz="2000" b="1" dirty="0">
              <a:solidFill>
                <a:srgbClr val="1F497D"/>
              </a:solidFill>
            </a:endParaRPr>
          </a:p>
        </p:txBody>
      </p:sp>
      <p:sp>
        <p:nvSpPr>
          <p:cNvPr id="20" name="CaixaDeTexto 14"/>
          <p:cNvSpPr txBox="1"/>
          <p:nvPr/>
        </p:nvSpPr>
        <p:spPr>
          <a:xfrm>
            <a:off x="6339561" y="5451356"/>
            <a:ext cx="2912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1F497D"/>
                </a:solidFill>
              </a:rPr>
              <a:t>www.plataformaosc.org.br</a:t>
            </a:r>
            <a:endParaRPr lang="pt-BR" b="1" dirty="0">
              <a:solidFill>
                <a:srgbClr val="1F497D"/>
              </a:solidFill>
            </a:endParaRPr>
          </a:p>
        </p:txBody>
      </p:sp>
      <p:cxnSp>
        <p:nvCxnSpPr>
          <p:cNvPr id="21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77624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1453" y="1264200"/>
            <a:ext cx="4549142" cy="24852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Insegurança jurídica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  <a:ea typeface="Batang" pitchFamily="18" charset="-127"/>
              </a:rPr>
              <a:t>Ausência </a:t>
            </a:r>
            <a:r>
              <a:rPr lang="pt-BR" sz="1700" dirty="0">
                <a:latin typeface="+mn-lt"/>
                <a:ea typeface="Batang" pitchFamily="18" charset="-127"/>
              </a:rPr>
              <a:t>de lei </a:t>
            </a:r>
            <a:r>
              <a:rPr lang="pt-BR" sz="1700" dirty="0" smtClean="0">
                <a:latin typeface="+mn-lt"/>
                <a:ea typeface="Batang" pitchFamily="18" charset="-127"/>
              </a:rPr>
              <a:t>específica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  <a:ea typeface="Batang" pitchFamily="18" charset="-127"/>
                <a:sym typeface="Wingdings" pitchFamily="2" charset="2"/>
              </a:rPr>
              <a:t>Interpretações distintas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  <a:ea typeface="Batang" pitchFamily="18" charset="-127"/>
                <a:sym typeface="Wingdings" pitchFamily="2" charset="2"/>
              </a:rPr>
              <a:t>A</a:t>
            </a:r>
            <a:r>
              <a:rPr lang="pt-BR" sz="1700" dirty="0" smtClean="0">
                <a:latin typeface="+mn-lt"/>
                <a:ea typeface="Batang" pitchFamily="18" charset="-127"/>
              </a:rPr>
              <a:t>nalogias </a:t>
            </a:r>
            <a:r>
              <a:rPr lang="pt-BR" sz="1700" dirty="0">
                <a:latin typeface="+mn-lt"/>
                <a:ea typeface="Batang" pitchFamily="18" charset="-127"/>
              </a:rPr>
              <a:t>indevidas com entes </a:t>
            </a:r>
            <a:r>
              <a:rPr lang="pt-BR" sz="1700" dirty="0" smtClean="0">
                <a:latin typeface="+mn-lt"/>
                <a:ea typeface="Batang" pitchFamily="18" charset="-127"/>
              </a:rPr>
              <a:t>federados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>
                <a:latin typeface="+mn-lt"/>
              </a:rPr>
              <a:t>Pouca ênfase no controle de resultados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pt-BR" sz="1700" dirty="0" smtClean="0">
                <a:latin typeface="+mn-lt"/>
              </a:rPr>
              <a:t>Estoque </a:t>
            </a:r>
            <a:r>
              <a:rPr lang="pt-BR" sz="1700" dirty="0">
                <a:latin typeface="+mn-lt"/>
              </a:rPr>
              <a:t>de prestação de </a:t>
            </a:r>
            <a:r>
              <a:rPr lang="pt-BR" sz="1700" dirty="0" smtClean="0">
                <a:latin typeface="+mn-lt"/>
              </a:rPr>
              <a:t>contas</a:t>
            </a:r>
            <a:endParaRPr lang="pt-BR" sz="1700" dirty="0" smtClean="0">
              <a:latin typeface="+mn-lt"/>
              <a:ea typeface="Batang" pitchFamily="18" charset="-127"/>
            </a:endParaRPr>
          </a:p>
        </p:txBody>
      </p:sp>
      <p:sp>
        <p:nvSpPr>
          <p:cNvPr id="9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390309" y="1940639"/>
            <a:ext cx="2926107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t-BR" sz="2400" b="1" dirty="0" smtClean="0">
              <a:latin typeface="+mn-lt"/>
              <a:ea typeface="Batang" pitchFamily="18" charset="-127"/>
            </a:endParaRPr>
          </a:p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Agenda normativa</a:t>
            </a:r>
          </a:p>
          <a:p>
            <a:pPr eaLnBrk="1" hangingPunct="1">
              <a:defRPr/>
            </a:pPr>
            <a:endParaRPr lang="pt-BR" sz="2000" b="1" dirty="0" smtClean="0">
              <a:latin typeface="+mn-lt"/>
              <a:ea typeface="Batang" pitchFamily="18" charset="-127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381951" y="1610606"/>
            <a:ext cx="2926107" cy="492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600" b="1" dirty="0" smtClean="0">
                <a:solidFill>
                  <a:schemeClr val="bg1"/>
                </a:solidFill>
              </a:rPr>
              <a:t>Solução </a:t>
            </a:r>
          </a:p>
        </p:txBody>
      </p:sp>
      <p:sp>
        <p:nvSpPr>
          <p:cNvPr id="12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3822" y="3861048"/>
            <a:ext cx="4499932" cy="28777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Insegurança institucional</a:t>
            </a:r>
            <a:endParaRPr lang="pt-BR" sz="2800" b="1" dirty="0">
              <a:latin typeface="+mn-lt"/>
              <a:ea typeface="Batang" pitchFamily="18" charset="-127"/>
            </a:endParaRP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>
                <a:latin typeface="+mj-lt"/>
              </a:rPr>
              <a:t>Ausência de dados sistematizados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  <a:sym typeface="Wingdings" pitchFamily="2" charset="2"/>
              </a:rPr>
              <a:t>Pouca </a:t>
            </a:r>
            <a:r>
              <a:rPr lang="pt-BR" sz="1700" dirty="0">
                <a:latin typeface="+mj-lt"/>
                <a:sym typeface="Wingdings" pitchFamily="2" charset="2"/>
              </a:rPr>
              <a:t>capacitação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</a:rPr>
              <a:t>Planejamento insuficiente 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  <a:sym typeface="Wingdings" pitchFamily="2" charset="2"/>
              </a:rPr>
              <a:t>Dificuldade de adaptação às normas e ao sistema (</a:t>
            </a:r>
            <a:r>
              <a:rPr lang="pt-BR" sz="1700" dirty="0" err="1" smtClean="0">
                <a:latin typeface="+mj-lt"/>
                <a:sym typeface="Wingdings" pitchFamily="2" charset="2"/>
              </a:rPr>
              <a:t>Siconv</a:t>
            </a:r>
            <a:r>
              <a:rPr lang="pt-BR" sz="1700" dirty="0" smtClean="0">
                <a:latin typeface="+mj-lt"/>
                <a:sym typeface="Wingdings" pitchFamily="2" charset="2"/>
              </a:rPr>
              <a:t>)</a:t>
            </a:r>
          </a:p>
          <a:p>
            <a:pPr fontAlgn="ctr">
              <a:lnSpc>
                <a:spcPct val="150000"/>
              </a:lnSpc>
              <a:buFont typeface="Wingdings" pitchFamily="2" charset="2"/>
              <a:buChar char="§"/>
            </a:pPr>
            <a:r>
              <a:rPr lang="pt-BR" sz="1700" dirty="0" smtClean="0">
                <a:latin typeface="+mj-lt"/>
                <a:sym typeface="Wingdings" pitchFamily="2" charset="2"/>
              </a:rPr>
              <a:t>Mudança no padrão de financiamento das </a:t>
            </a:r>
            <a:r>
              <a:rPr lang="pt-BR" sz="1700" dirty="0" err="1" smtClean="0">
                <a:latin typeface="+mj-lt"/>
                <a:sym typeface="Wingdings" pitchFamily="2" charset="2"/>
              </a:rPr>
              <a:t>OSCs</a:t>
            </a:r>
            <a:endParaRPr lang="pt-BR" sz="1700" dirty="0" smtClean="0">
              <a:latin typeface="+mj-lt"/>
              <a:sym typeface="Wingdings" pitchFamily="2" charset="2"/>
            </a:endParaRPr>
          </a:p>
        </p:txBody>
      </p:sp>
      <p:sp>
        <p:nvSpPr>
          <p:cNvPr id="18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508105" y="4594729"/>
            <a:ext cx="2952328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pt-BR" sz="2800" b="1" dirty="0" smtClean="0">
              <a:latin typeface="+mn-lt"/>
              <a:ea typeface="Batang" pitchFamily="18" charset="-127"/>
            </a:endParaRPr>
          </a:p>
          <a:p>
            <a:pPr eaLnBrk="1" hangingPunct="1">
              <a:defRPr/>
            </a:pPr>
            <a:r>
              <a:rPr lang="pt-BR" sz="2800" b="1" dirty="0" smtClean="0">
                <a:latin typeface="+mn-lt"/>
                <a:ea typeface="Batang" pitchFamily="18" charset="-127"/>
              </a:rPr>
              <a:t>Agenda de conhecimento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508105" y="4291603"/>
            <a:ext cx="2952328" cy="49244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/>
            <a:r>
              <a:rPr lang="pt-BR" sz="2600" b="1" dirty="0" smtClean="0">
                <a:solidFill>
                  <a:schemeClr val="bg1"/>
                </a:solidFill>
              </a:rPr>
              <a:t>Solução </a:t>
            </a:r>
          </a:p>
        </p:txBody>
      </p:sp>
      <p:sp>
        <p:nvSpPr>
          <p:cNvPr id="21" name="Seta para baixo 20"/>
          <p:cNvSpPr/>
          <p:nvPr/>
        </p:nvSpPr>
        <p:spPr>
          <a:xfrm rot="16200000">
            <a:off x="4964739" y="2353415"/>
            <a:ext cx="364370" cy="285752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Seta para baixo 21"/>
          <p:cNvSpPr/>
          <p:nvPr/>
        </p:nvSpPr>
        <p:spPr>
          <a:xfrm rot="16200000">
            <a:off x="4970098" y="5140114"/>
            <a:ext cx="353653" cy="277349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8"/>
          <p:cNvSpPr txBox="1"/>
          <p:nvPr/>
        </p:nvSpPr>
        <p:spPr>
          <a:xfrm>
            <a:off x="251520" y="44624"/>
            <a:ext cx="705678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chemeClr val="bg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r>
              <a:rPr lang="pt-BR" sz="3200" dirty="0" smtClean="0">
                <a:solidFill>
                  <a:schemeClr val="tx2"/>
                </a:solidFill>
                <a:latin typeface="+mn-lt"/>
                <a:cs typeface="+mn-cs"/>
              </a:rPr>
              <a:t>Diagnóstico</a:t>
            </a:r>
            <a:endParaRPr lang="pt-BR" sz="3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cxnSp>
        <p:nvCxnSpPr>
          <p:cNvPr id="15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28184" y="60806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8335301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70949" y="1261848"/>
            <a:ext cx="1749209" cy="101566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 anchor="ctr">
            <a:spAutoFit/>
          </a:bodyPr>
          <a:lstStyle/>
          <a:p>
            <a:pPr marL="342900" indent="-342900" algn="ctr"/>
            <a:r>
              <a:rPr lang="pt-BR" sz="2000" dirty="0">
                <a:solidFill>
                  <a:schemeClr val="bg1"/>
                </a:solidFill>
                <a:latin typeface="+mj-lt"/>
              </a:rPr>
              <a:t>Publicação da Lei </a:t>
            </a:r>
          </a:p>
          <a:p>
            <a:pPr marL="342900" indent="-342900" algn="ctr"/>
            <a:r>
              <a:rPr lang="pt-BR" sz="2000" dirty="0">
                <a:solidFill>
                  <a:schemeClr val="bg1"/>
                </a:solidFill>
                <a:latin typeface="+mj-lt"/>
              </a:rPr>
              <a:t>no D.O.U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5498" y="2436295"/>
            <a:ext cx="1811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1º de agosto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de 2014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555776" y="1307930"/>
            <a:ext cx="1944216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MP n</a:t>
            </a:r>
            <a:r>
              <a:rPr lang="pt-BR" sz="2000" b="1" dirty="0">
                <a:solidFill>
                  <a:schemeClr val="bg1"/>
                </a:solidFill>
              </a:rPr>
              <a:t>º</a:t>
            </a:r>
            <a:r>
              <a:rPr lang="en-US" sz="2000" b="1" dirty="0">
                <a:solidFill>
                  <a:schemeClr val="bg1"/>
                </a:solidFill>
              </a:rPr>
              <a:t> 658/2014 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Prorrogaç</a:t>
            </a:r>
            <a:r>
              <a:rPr lang="pt-BR" sz="1600" dirty="0">
                <a:solidFill>
                  <a:schemeClr val="bg1"/>
                </a:solidFill>
              </a:rPr>
              <a:t>ã</a:t>
            </a:r>
            <a:r>
              <a:rPr lang="en-US" sz="1600" dirty="0">
                <a:solidFill>
                  <a:schemeClr val="bg1"/>
                </a:solidFill>
              </a:rPr>
              <a:t>o da </a:t>
            </a:r>
            <a:r>
              <a:rPr lang="en-US" sz="1600" dirty="0" err="1" smtClean="0">
                <a:solidFill>
                  <a:schemeClr val="bg1"/>
                </a:solidFill>
              </a:rPr>
              <a:t>vigência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por</a:t>
            </a:r>
            <a:r>
              <a:rPr lang="en-US" sz="1600" dirty="0" smtClean="0">
                <a:solidFill>
                  <a:schemeClr val="bg1"/>
                </a:solidFill>
              </a:rPr>
              <a:t> 360 </a:t>
            </a:r>
            <a:r>
              <a:rPr lang="en-US" sz="1600" dirty="0" err="1" smtClean="0">
                <a:solidFill>
                  <a:schemeClr val="bg1"/>
                </a:solidFill>
              </a:rPr>
              <a:t>dias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Seta para a direita 20"/>
          <p:cNvSpPr/>
          <p:nvPr/>
        </p:nvSpPr>
        <p:spPr>
          <a:xfrm>
            <a:off x="1979712" y="1542879"/>
            <a:ext cx="303572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73"/>
          <p:cNvSpPr txBox="1"/>
          <p:nvPr/>
        </p:nvSpPr>
        <p:spPr>
          <a:xfrm>
            <a:off x="27297" y="44624"/>
            <a:ext cx="893719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342900" indent="-342900"/>
            <a:endParaRPr lang="pt-BR" sz="30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2" name="Conector reto 13"/>
          <p:cNvCxnSpPr/>
          <p:nvPr/>
        </p:nvCxnSpPr>
        <p:spPr>
          <a:xfrm>
            <a:off x="54227" y="548680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"/>
          <p:cNvSpPr txBox="1"/>
          <p:nvPr/>
        </p:nvSpPr>
        <p:spPr>
          <a:xfrm>
            <a:off x="-2010" y="44624"/>
            <a:ext cx="9146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tx2"/>
                </a:solidFill>
              </a:rPr>
              <a:t>Regulamentação da Lei 13.019/14</a:t>
            </a:r>
          </a:p>
        </p:txBody>
      </p:sp>
      <p:sp>
        <p:nvSpPr>
          <p:cNvPr id="33" name="CaixaDeTexto 13"/>
          <p:cNvSpPr txBox="1"/>
          <p:nvPr/>
        </p:nvSpPr>
        <p:spPr>
          <a:xfrm>
            <a:off x="2483768" y="2404652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29 de outubro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de </a:t>
            </a:r>
            <a:r>
              <a:rPr lang="pt-BR" sz="2000" dirty="0" smtClean="0">
                <a:solidFill>
                  <a:schemeClr val="tx2"/>
                </a:solidFill>
              </a:rPr>
              <a:t>2014 – Relatório Dep. </a:t>
            </a:r>
            <a:r>
              <a:rPr lang="pt-BR" sz="2000" dirty="0" err="1" smtClean="0">
                <a:solidFill>
                  <a:schemeClr val="tx2"/>
                </a:solidFill>
              </a:rPr>
              <a:t>Gleisi</a:t>
            </a:r>
            <a:r>
              <a:rPr lang="pt-BR" sz="2000" dirty="0" smtClean="0">
                <a:solidFill>
                  <a:schemeClr val="tx2"/>
                </a:solidFill>
              </a:rPr>
              <a:t> Hoffman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24" name="CaixaDeTexto 13"/>
          <p:cNvSpPr txBox="1"/>
          <p:nvPr/>
        </p:nvSpPr>
        <p:spPr>
          <a:xfrm>
            <a:off x="5508104" y="2404652"/>
            <a:ext cx="28083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22 de julho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de </a:t>
            </a:r>
            <a:r>
              <a:rPr lang="pt-BR" sz="2000" dirty="0" smtClean="0">
                <a:solidFill>
                  <a:schemeClr val="tx2"/>
                </a:solidFill>
              </a:rPr>
              <a:t>2015 – Relatório Dep. Eduardo Barbosa</a:t>
            </a:r>
            <a:endParaRPr lang="pt-BR" sz="20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53901"/>
            <a:ext cx="2732871" cy="1890516"/>
          </a:xfrm>
          <a:prstGeom prst="rect">
            <a:avLst/>
          </a:prstGeom>
        </p:spPr>
      </p:pic>
      <p:sp>
        <p:nvSpPr>
          <p:cNvPr id="30" name="Seta para a direita 20"/>
          <p:cNvSpPr/>
          <p:nvPr/>
        </p:nvSpPr>
        <p:spPr>
          <a:xfrm>
            <a:off x="1187624" y="4277834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16"/>
          <p:cNvSpPr txBox="1"/>
          <p:nvPr/>
        </p:nvSpPr>
        <p:spPr>
          <a:xfrm>
            <a:off x="1763688" y="5755380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/>
                </a:solidFill>
              </a:rPr>
              <a:t>11 de novembro de 2015</a:t>
            </a:r>
          </a:p>
        </p:txBody>
      </p:sp>
      <p:sp>
        <p:nvSpPr>
          <p:cNvPr id="31" name="Seta para a direita 20"/>
          <p:cNvSpPr/>
          <p:nvPr/>
        </p:nvSpPr>
        <p:spPr>
          <a:xfrm>
            <a:off x="5076056" y="1654789"/>
            <a:ext cx="303572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5824370" y="1384959"/>
            <a:ext cx="1944216" cy="89255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MP n</a:t>
            </a:r>
            <a:r>
              <a:rPr lang="pt-BR" sz="2000" b="1" dirty="0">
                <a:solidFill>
                  <a:schemeClr val="bg1"/>
                </a:solidFill>
              </a:rPr>
              <a:t>º</a:t>
            </a:r>
            <a:r>
              <a:rPr lang="en-US" sz="2000" b="1" dirty="0">
                <a:solidFill>
                  <a:schemeClr val="bg1"/>
                </a:solidFill>
              </a:rPr>
              <a:t> 684/2014 </a:t>
            </a:r>
            <a:r>
              <a:rPr lang="en-US" sz="1600" dirty="0" err="1">
                <a:solidFill>
                  <a:schemeClr val="bg1"/>
                </a:solidFill>
              </a:rPr>
              <a:t>Prorrogaç</a:t>
            </a:r>
            <a:r>
              <a:rPr lang="pt-BR" sz="1600" dirty="0">
                <a:solidFill>
                  <a:schemeClr val="bg1"/>
                </a:solidFill>
              </a:rPr>
              <a:t>ã</a:t>
            </a:r>
            <a:r>
              <a:rPr lang="en-US" sz="1600" dirty="0">
                <a:solidFill>
                  <a:schemeClr val="bg1"/>
                </a:solidFill>
              </a:rPr>
              <a:t>o da </a:t>
            </a:r>
            <a:r>
              <a:rPr lang="en-US" sz="1600" dirty="0" err="1" smtClean="0">
                <a:solidFill>
                  <a:schemeClr val="bg1"/>
                </a:solidFill>
              </a:rPr>
              <a:t>vigência</a:t>
            </a:r>
            <a:r>
              <a:rPr lang="en-US" sz="1600" dirty="0" smtClean="0">
                <a:solidFill>
                  <a:schemeClr val="bg1"/>
                </a:solidFill>
              </a:rPr>
              <a:t> para 2016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8" name="Seta para a direita 20"/>
          <p:cNvSpPr/>
          <p:nvPr/>
        </p:nvSpPr>
        <p:spPr>
          <a:xfrm>
            <a:off x="4860032" y="4293098"/>
            <a:ext cx="360040" cy="40606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5436096" y="3935959"/>
            <a:ext cx="1944216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Decreto</a:t>
            </a:r>
            <a:r>
              <a:rPr lang="en-US" sz="2000" b="1" dirty="0">
                <a:solidFill>
                  <a:schemeClr val="bg1"/>
                </a:solidFill>
              </a:rPr>
              <a:t> n</a:t>
            </a:r>
            <a:r>
              <a:rPr lang="pt-BR" sz="2000" b="1" dirty="0">
                <a:solidFill>
                  <a:schemeClr val="bg1"/>
                </a:solidFill>
              </a:rPr>
              <a:t>º</a:t>
            </a:r>
            <a:r>
              <a:rPr lang="en-US" sz="2000" b="1" dirty="0">
                <a:solidFill>
                  <a:schemeClr val="bg1"/>
                </a:solidFill>
              </a:rPr>
              <a:t> 8.726/2016 </a:t>
            </a:r>
            <a:r>
              <a:rPr lang="en-US" sz="1600" dirty="0" err="1">
                <a:solidFill>
                  <a:schemeClr val="bg1"/>
                </a:solidFill>
              </a:rPr>
              <a:t>Regulamenta</a:t>
            </a:r>
            <a:r>
              <a:rPr lang="en-US" sz="1600" dirty="0">
                <a:solidFill>
                  <a:schemeClr val="bg1"/>
                </a:solidFill>
              </a:rPr>
              <a:t>  a Lei 13.019/2014</a:t>
            </a:r>
          </a:p>
        </p:txBody>
      </p:sp>
      <p:sp>
        <p:nvSpPr>
          <p:cNvPr id="40" name="CaixaDeTexto 13"/>
          <p:cNvSpPr txBox="1"/>
          <p:nvPr/>
        </p:nvSpPr>
        <p:spPr>
          <a:xfrm>
            <a:off x="5436096" y="516938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2"/>
                </a:solidFill>
              </a:rPr>
              <a:t>27 de abril </a:t>
            </a:r>
          </a:p>
          <a:p>
            <a:pPr algn="ctr"/>
            <a:r>
              <a:rPr lang="pt-BR" sz="2000" dirty="0">
                <a:solidFill>
                  <a:schemeClr val="tx2"/>
                </a:solidFill>
              </a:rPr>
              <a:t>de 2016</a:t>
            </a:r>
          </a:p>
        </p:txBody>
      </p:sp>
    </p:spTree>
    <p:extLst>
      <p:ext uri="{BB962C8B-B14F-4D97-AF65-F5344CB8AC3E}">
        <p14:creationId xmlns="" xmlns:p14="http://schemas.microsoft.com/office/powerpoint/2010/main" val="12847414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69070" y="2621230"/>
            <a:ext cx="4896544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/>
            <a:r>
              <a:rPr lang="pt-BR" sz="2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Q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uem são as Organizações da Sociedade Civil?</a:t>
            </a:r>
            <a:endParaRPr lang="pt-BR" sz="2800" i="1" dirty="0">
              <a:solidFill>
                <a:srgbClr val="E46C0A"/>
              </a:solidFill>
              <a:latin typeface="+mj-lt"/>
            </a:endParaRPr>
          </a:p>
        </p:txBody>
      </p:sp>
      <p:cxnSp>
        <p:nvCxnSpPr>
          <p:cNvPr id="8" name="Conector reto 13"/>
          <p:cNvCxnSpPr/>
          <p:nvPr/>
        </p:nvCxnSpPr>
        <p:spPr>
          <a:xfrm>
            <a:off x="-252536" y="26369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13"/>
          <p:cNvCxnSpPr/>
          <p:nvPr/>
        </p:nvCxnSpPr>
        <p:spPr>
          <a:xfrm>
            <a:off x="-180528" y="4437112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52" y="1772816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39577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664965" y="1916832"/>
            <a:ext cx="771530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sz="3200" b="1" dirty="0" smtClean="0">
                <a:solidFill>
                  <a:schemeClr val="tx2"/>
                </a:solidFill>
              </a:rPr>
              <a:t>Qual a nomenclatura correta, afinal?</a:t>
            </a:r>
            <a:endParaRPr lang="pt-BR" sz="3000" dirty="0" smtClean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8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90834" y="0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Elipse 2"/>
          <p:cNvSpPr/>
          <p:nvPr/>
        </p:nvSpPr>
        <p:spPr>
          <a:xfrm>
            <a:off x="665623" y="4187695"/>
            <a:ext cx="158417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268427" y="2798068"/>
            <a:ext cx="16561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5701921" y="3075538"/>
            <a:ext cx="1556581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958519" y="4006805"/>
            <a:ext cx="16561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881647" y="45600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ONGs?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448447" y="31174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Entidades?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98243" y="4187695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Clubes de serviço?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796136" y="342840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Instituições?</a:t>
            </a:r>
            <a:endParaRPr lang="pt-BR" dirty="0"/>
          </a:p>
        </p:txBody>
      </p:sp>
      <p:sp>
        <p:nvSpPr>
          <p:cNvPr id="16" name="Elipse 15"/>
          <p:cNvSpPr/>
          <p:nvPr/>
        </p:nvSpPr>
        <p:spPr>
          <a:xfrm>
            <a:off x="7308304" y="4183021"/>
            <a:ext cx="1742517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7459482" y="4392403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Organizações sociais</a:t>
            </a:r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2123728" y="5389105"/>
            <a:ext cx="1866703" cy="11358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5652120" y="5516835"/>
            <a:ext cx="1656184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2335585" y="5664646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Beneficentes e filantrópicas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6228184" y="579303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OSC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63836739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836712"/>
            <a:ext cx="5400600" cy="936104"/>
          </a:xfrm>
        </p:spPr>
        <p:txBody>
          <a:bodyPr/>
          <a:lstStyle/>
          <a:p>
            <a:pPr marL="0" indent="0">
              <a:buNone/>
            </a:pPr>
            <a:r>
              <a:rPr lang="pt-BR" sz="3000" b="1" dirty="0" smtClean="0">
                <a:solidFill>
                  <a:schemeClr val="tx2"/>
                </a:solidFill>
              </a:rPr>
              <a:t>290.692 </a:t>
            </a:r>
          </a:p>
          <a:p>
            <a:pPr marL="0" indent="0">
              <a:buNone/>
            </a:pPr>
            <a:r>
              <a:rPr lang="pt-BR" sz="1800" b="1" dirty="0" smtClean="0"/>
              <a:t>fundações e associações sem fins lucrativos</a:t>
            </a:r>
            <a:endParaRPr lang="pt-BR" sz="1800" b="1" dirty="0"/>
          </a:p>
        </p:txBody>
      </p:sp>
      <p:sp>
        <p:nvSpPr>
          <p:cNvPr id="19" name="Retângulo 18"/>
          <p:cNvSpPr/>
          <p:nvPr/>
        </p:nvSpPr>
        <p:spPr>
          <a:xfrm>
            <a:off x="467544" y="3530026"/>
            <a:ext cx="48965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3000" b="1" dirty="0">
                <a:solidFill>
                  <a:schemeClr val="tx2"/>
                </a:solidFill>
              </a:rPr>
              <a:t>2,1 milhões </a:t>
            </a:r>
          </a:p>
          <a:p>
            <a:pPr algn="just">
              <a:lnSpc>
                <a:spcPts val="2100"/>
              </a:lnSpc>
            </a:pPr>
            <a:r>
              <a:rPr lang="pt-BR" b="1" dirty="0">
                <a:latin typeface="+mj-lt"/>
              </a:rPr>
              <a:t>de pessoas com carteira assinada</a:t>
            </a:r>
            <a:r>
              <a:rPr lang="pt-BR" dirty="0" smtClean="0">
                <a:latin typeface="+mj-lt"/>
              </a:rPr>
              <a:t>, </a:t>
            </a:r>
          </a:p>
          <a:p>
            <a:pPr algn="just">
              <a:lnSpc>
                <a:spcPts val="2100"/>
              </a:lnSpc>
            </a:pPr>
            <a:r>
              <a:rPr lang="pt-BR" dirty="0" smtClean="0">
                <a:latin typeface="+mj-lt"/>
              </a:rPr>
              <a:t>sendo  </a:t>
            </a:r>
            <a:r>
              <a:rPr lang="pt-BR" sz="2000" b="1" dirty="0" smtClean="0"/>
              <a:t>62,9</a:t>
            </a:r>
            <a:r>
              <a:rPr lang="pt-BR" sz="2000" b="1" dirty="0"/>
              <a:t>%</a:t>
            </a:r>
            <a:r>
              <a:rPr lang="pt-BR" sz="2500" b="1" dirty="0"/>
              <a:t> </a:t>
            </a:r>
            <a:r>
              <a:rPr lang="pt-BR" b="1" dirty="0" smtClean="0"/>
              <a:t>mulheres</a:t>
            </a:r>
            <a:endParaRPr lang="pt-BR" b="1" dirty="0"/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pt-BR" dirty="0" smtClean="0">
                <a:latin typeface="+mj-lt"/>
              </a:rPr>
              <a:t>No total, o pessoal ocupado equivale </a:t>
            </a:r>
            <a:r>
              <a:rPr lang="pt-BR" dirty="0">
                <a:latin typeface="+mj-lt"/>
              </a:rPr>
              <a:t>a </a:t>
            </a:r>
            <a:endParaRPr lang="pt-BR" dirty="0" smtClean="0">
              <a:latin typeface="+mj-lt"/>
            </a:endParaRP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r>
              <a:rPr lang="pt-BR" sz="2000" b="1" dirty="0" smtClean="0">
                <a:latin typeface="+mj-lt"/>
              </a:rPr>
              <a:t>4,9</a:t>
            </a:r>
            <a:r>
              <a:rPr lang="pt-BR" sz="2000" b="1" dirty="0">
                <a:latin typeface="+mj-lt"/>
              </a:rPr>
              <a:t>%</a:t>
            </a:r>
            <a:r>
              <a:rPr lang="pt-BR" sz="2000" dirty="0">
                <a:latin typeface="+mj-lt"/>
              </a:rPr>
              <a:t> </a:t>
            </a:r>
            <a:r>
              <a:rPr lang="pt-BR" dirty="0">
                <a:latin typeface="+mj-lt"/>
              </a:rPr>
              <a:t>dos trabalhadores </a:t>
            </a:r>
            <a:r>
              <a:rPr lang="pt-BR" dirty="0" smtClean="0">
                <a:latin typeface="+mj-lt"/>
              </a:rPr>
              <a:t>brasileiros</a:t>
            </a:r>
          </a:p>
          <a:p>
            <a:pPr marL="0" indent="0" algn="just">
              <a:lnSpc>
                <a:spcPts val="2100"/>
              </a:lnSpc>
              <a:spcBef>
                <a:spcPts val="0"/>
              </a:spcBef>
              <a:buNone/>
            </a:pPr>
            <a:endParaRPr lang="pt-BR" dirty="0" smtClean="0">
              <a:latin typeface="+mj-lt"/>
            </a:endParaRPr>
          </a:p>
          <a:p>
            <a:pPr algn="just"/>
            <a:r>
              <a:rPr lang="pt-BR" sz="3000" b="1" dirty="0" smtClean="0">
                <a:solidFill>
                  <a:schemeClr val="tx2"/>
                </a:solidFill>
              </a:rPr>
              <a:t>210 mil OSCs</a:t>
            </a:r>
            <a:endParaRPr lang="pt-BR" sz="3000" b="1" dirty="0">
              <a:solidFill>
                <a:schemeClr val="tx2"/>
              </a:solidFill>
            </a:endParaRPr>
          </a:p>
          <a:p>
            <a:pPr algn="just">
              <a:lnSpc>
                <a:spcPts val="2100"/>
              </a:lnSpc>
            </a:pPr>
            <a:r>
              <a:rPr lang="en-US" b="1" dirty="0" smtClean="0"/>
              <a:t>n</a:t>
            </a:r>
            <a:r>
              <a:rPr lang="pt-BR" b="1" dirty="0" err="1" smtClean="0"/>
              <a:t>ão</a:t>
            </a:r>
            <a:r>
              <a:rPr lang="pt-BR" b="1" dirty="0" smtClean="0"/>
              <a:t> possuem funcionários</a:t>
            </a:r>
            <a:r>
              <a:rPr lang="pt-BR" dirty="0" smtClean="0"/>
              <a:t>, </a:t>
            </a:r>
            <a:r>
              <a:rPr lang="pt-BR" dirty="0"/>
              <a:t>o que equivale a </a:t>
            </a:r>
            <a:r>
              <a:rPr lang="pt-BR" sz="2000" b="1" dirty="0" smtClean="0"/>
              <a:t>72,2%</a:t>
            </a:r>
            <a:r>
              <a:rPr lang="pt-BR" sz="2000" dirty="0" smtClean="0"/>
              <a:t> </a:t>
            </a:r>
            <a:r>
              <a:rPr lang="pt-BR" dirty="0" smtClean="0"/>
              <a:t>do universo, demonstrando que muitas existem com trabalho voluntário e autônomo</a:t>
            </a:r>
            <a:endParaRPr lang="pt-BR" dirty="0">
              <a:latin typeface="+mj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67836" y="5406315"/>
            <a:ext cx="1296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/>
              <a:t>Fonte: </a:t>
            </a:r>
          </a:p>
          <a:p>
            <a:r>
              <a:rPr lang="pt-BR" sz="1600" dirty="0" smtClean="0"/>
              <a:t>FASFIL, </a:t>
            </a:r>
          </a:p>
          <a:p>
            <a:r>
              <a:rPr lang="pt-BR" sz="1600" dirty="0" smtClean="0"/>
              <a:t>IBGE,2012</a:t>
            </a:r>
          </a:p>
        </p:txBody>
      </p:sp>
      <p:sp>
        <p:nvSpPr>
          <p:cNvPr id="10" name="CaixaDeTexto 11"/>
          <p:cNvSpPr txBox="1"/>
          <p:nvPr/>
        </p:nvSpPr>
        <p:spPr>
          <a:xfrm>
            <a:off x="206008" y="44624"/>
            <a:ext cx="5734143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marL="342900" indent="-342900"/>
            <a:r>
              <a:rPr lang="pt-BR" sz="3000" b="1" dirty="0" smtClean="0">
                <a:solidFill>
                  <a:schemeClr val="tx2"/>
                </a:solidFill>
              </a:rPr>
              <a:t>Retrato do setor em 2010</a:t>
            </a:r>
            <a:endParaRPr lang="pt-BR" sz="3000" b="1" dirty="0">
              <a:solidFill>
                <a:schemeClr val="tx2"/>
              </a:solidFill>
            </a:endParaRPr>
          </a:p>
        </p:txBody>
      </p:sp>
      <p:cxnSp>
        <p:nvCxnSpPr>
          <p:cNvPr id="11" name="Conector reto 13"/>
          <p:cNvCxnSpPr/>
          <p:nvPr/>
        </p:nvCxnSpPr>
        <p:spPr>
          <a:xfrm>
            <a:off x="-108520" y="692696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52" t="5675" r="4533" b="64515"/>
          <a:stretch/>
        </p:blipFill>
        <p:spPr>
          <a:xfrm>
            <a:off x="6228184" y="60806"/>
            <a:ext cx="2845700" cy="91992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CaixaDeTexto 3"/>
          <p:cNvSpPr txBox="1"/>
          <p:nvPr/>
        </p:nvSpPr>
        <p:spPr>
          <a:xfrm>
            <a:off x="395536" y="1772816"/>
            <a:ext cx="4968552" cy="1594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 smtClean="0">
                <a:solidFill>
                  <a:schemeClr val="tx2"/>
                </a:solidFill>
              </a:rPr>
              <a:t>Áreas de atuação</a:t>
            </a:r>
          </a:p>
          <a:p>
            <a:r>
              <a:rPr lang="pt-BR" b="1" dirty="0" smtClean="0"/>
              <a:t>30,1</a:t>
            </a:r>
            <a:r>
              <a:rPr lang="pt-BR" b="1" dirty="0"/>
              <a:t>% </a:t>
            </a:r>
            <a:r>
              <a:rPr lang="pt-BR" sz="1600" b="1" dirty="0" smtClean="0"/>
              <a:t>Defesa </a:t>
            </a:r>
            <a:r>
              <a:rPr lang="pt-BR" sz="1600" b="1" dirty="0"/>
              <a:t>de direitos e </a:t>
            </a:r>
            <a:r>
              <a:rPr lang="pt-BR" sz="1600" b="1" dirty="0" smtClean="0"/>
              <a:t>interesses </a:t>
            </a:r>
            <a:r>
              <a:rPr lang="pt-BR" sz="1600" b="1" dirty="0"/>
              <a:t>dos </a:t>
            </a:r>
            <a:r>
              <a:rPr lang="pt-BR" sz="1600" b="1" dirty="0" smtClean="0"/>
              <a:t>cidadãos</a:t>
            </a:r>
          </a:p>
          <a:p>
            <a:r>
              <a:rPr lang="pt-BR" b="1" dirty="0" smtClean="0"/>
              <a:t>28,5% </a:t>
            </a:r>
            <a:r>
              <a:rPr lang="pt-BR" sz="1600" b="1" dirty="0"/>
              <a:t>R</a:t>
            </a:r>
            <a:r>
              <a:rPr lang="pt-BR" sz="1600" b="1" dirty="0" smtClean="0"/>
              <a:t>eligiosas </a:t>
            </a:r>
          </a:p>
          <a:p>
            <a:r>
              <a:rPr lang="pt-BR" b="1" dirty="0" smtClean="0"/>
              <a:t>12,7% </a:t>
            </a:r>
            <a:r>
              <a:rPr lang="pt-BR" sz="1600" b="1" dirty="0" smtClean="0"/>
              <a:t>Cultura e recreação</a:t>
            </a:r>
          </a:p>
          <a:p>
            <a:r>
              <a:rPr lang="pt-BR" b="1" dirty="0" smtClean="0"/>
              <a:t>10,5% </a:t>
            </a:r>
            <a:r>
              <a:rPr lang="pt-BR" sz="1600" b="1" dirty="0" smtClean="0"/>
              <a:t>Assistência Social</a:t>
            </a:r>
            <a:endParaRPr lang="pt-BR" sz="1600" b="1" dirty="0"/>
          </a:p>
        </p:txBody>
      </p:sp>
      <p:pic>
        <p:nvPicPr>
          <p:cNvPr id="1028" name="Picture 4" descr="C:\Users\alinegs\AppData\Local\Microsoft\Windows\Temporary Internet Files\Content.Outlook\BEMQXK4Q\imagem FASFIL 2010 regiã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708" y="1556793"/>
            <a:ext cx="4512342" cy="4536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435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4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13087</TotalTime>
  <Words>2916</Words>
  <Application>Microsoft Office PowerPoint</Application>
  <PresentationFormat>Apresentação na tela (4:3)</PresentationFormat>
  <Paragraphs>392</Paragraphs>
  <Slides>34</Slides>
  <Notes>31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Anna Paula Feminella</dc:creator>
  <cp:lastModifiedBy>Maristela</cp:lastModifiedBy>
  <cp:revision>878</cp:revision>
  <cp:lastPrinted>2015-10-19T14:22:59Z</cp:lastPrinted>
  <dcterms:created xsi:type="dcterms:W3CDTF">2014-07-14T15:14:34Z</dcterms:created>
  <dcterms:modified xsi:type="dcterms:W3CDTF">2016-10-27T12:59:57Z</dcterms:modified>
</cp:coreProperties>
</file>